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8" r:id="rId3"/>
    <p:sldId id="277" r:id="rId4"/>
    <p:sldId id="281" r:id="rId5"/>
    <p:sldId id="348" r:id="rId6"/>
    <p:sldId id="349" r:id="rId7"/>
    <p:sldId id="350" r:id="rId8"/>
    <p:sldId id="351" r:id="rId9"/>
    <p:sldId id="282" r:id="rId10"/>
    <p:sldId id="284" r:id="rId11"/>
    <p:sldId id="379" r:id="rId12"/>
    <p:sldId id="380" r:id="rId13"/>
    <p:sldId id="285" r:id="rId14"/>
    <p:sldId id="287" r:id="rId15"/>
    <p:sldId id="346" r:id="rId16"/>
    <p:sldId id="347" r:id="rId17"/>
    <p:sldId id="288" r:id="rId18"/>
    <p:sldId id="353" r:id="rId19"/>
    <p:sldId id="362" r:id="rId20"/>
    <p:sldId id="344" r:id="rId21"/>
    <p:sldId id="345" r:id="rId22"/>
    <p:sldId id="364" r:id="rId23"/>
    <p:sldId id="369" r:id="rId24"/>
    <p:sldId id="370" r:id="rId25"/>
    <p:sldId id="371" r:id="rId26"/>
    <p:sldId id="372" r:id="rId27"/>
    <p:sldId id="311" r:id="rId28"/>
    <p:sldId id="355" r:id="rId29"/>
    <p:sldId id="356" r:id="rId30"/>
    <p:sldId id="358" r:id="rId31"/>
    <p:sldId id="363" r:id="rId32"/>
    <p:sldId id="373" r:id="rId33"/>
    <p:sldId id="375" r:id="rId34"/>
    <p:sldId id="322" r:id="rId35"/>
    <p:sldId id="359" r:id="rId36"/>
    <p:sldId id="360" r:id="rId37"/>
    <p:sldId id="361" r:id="rId38"/>
    <p:sldId id="376" r:id="rId39"/>
    <p:sldId id="378" r:id="rId40"/>
    <p:sldId id="279" r:id="rId41"/>
    <p:sldId id="354" r:id="rId42"/>
    <p:sldId id="289" r:id="rId43"/>
    <p:sldId id="290" r:id="rId44"/>
    <p:sldId id="291" r:id="rId45"/>
    <p:sldId id="292" r:id="rId46"/>
    <p:sldId id="293" r:id="rId47"/>
    <p:sldId id="294" r:id="rId48"/>
    <p:sldId id="296" r:id="rId49"/>
    <p:sldId id="297" r:id="rId50"/>
    <p:sldId id="298" r:id="rId51"/>
    <p:sldId id="299" r:id="rId52"/>
    <p:sldId id="300" r:id="rId53"/>
    <p:sldId id="301" r:id="rId54"/>
    <p:sldId id="340" r:id="rId55"/>
    <p:sldId id="338" r:id="rId56"/>
    <p:sldId id="339" r:id="rId57"/>
    <p:sldId id="303" r:id="rId58"/>
    <p:sldId id="304" r:id="rId59"/>
    <p:sldId id="305" r:id="rId60"/>
    <p:sldId id="306" r:id="rId61"/>
    <p:sldId id="307" r:id="rId62"/>
    <p:sldId id="308" r:id="rId63"/>
    <p:sldId id="309" r:id="rId64"/>
    <p:sldId id="310" r:id="rId65"/>
    <p:sldId id="312" r:id="rId66"/>
    <p:sldId id="313" r:id="rId67"/>
    <p:sldId id="314" r:id="rId68"/>
    <p:sldId id="315" r:id="rId69"/>
    <p:sldId id="316" r:id="rId70"/>
    <p:sldId id="317" r:id="rId71"/>
    <p:sldId id="318" r:id="rId72"/>
    <p:sldId id="319" r:id="rId73"/>
    <p:sldId id="320" r:id="rId74"/>
    <p:sldId id="321" r:id="rId75"/>
    <p:sldId id="341" r:id="rId76"/>
    <p:sldId id="342" r:id="rId77"/>
    <p:sldId id="343"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Lst>
  <p:sldSz cx="9144000" cy="5143500" type="screen16x9"/>
  <p:notesSz cx="6858000" cy="9144000"/>
  <p:defaultTextStyle>
    <a:defPPr>
      <a:defRPr lang="zh-CN"/>
    </a:defPPr>
    <a:lvl1pPr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1pPr>
    <a:lvl2pPr marL="3429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2pPr>
    <a:lvl3pPr marL="6858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3pPr>
    <a:lvl4pPr marL="10287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4pPr>
    <a:lvl5pPr marL="13716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5pPr>
    <a:lvl6pPr marL="2286000" algn="l" defTabSz="914400" rtl="0" eaLnBrk="1" latinLnBrk="0" hangingPunct="1">
      <a:defRPr sz="1300" kern="1200">
        <a:solidFill>
          <a:schemeClr val="tx1"/>
        </a:solidFill>
        <a:latin typeface="Arial" pitchFamily="34" charset="0"/>
        <a:ea typeface="宋体" pitchFamily="2" charset="-122"/>
        <a:cs typeface="+mn-cs"/>
      </a:defRPr>
    </a:lvl6pPr>
    <a:lvl7pPr marL="2743200" algn="l" defTabSz="914400" rtl="0" eaLnBrk="1" latinLnBrk="0" hangingPunct="1">
      <a:defRPr sz="1300" kern="1200">
        <a:solidFill>
          <a:schemeClr val="tx1"/>
        </a:solidFill>
        <a:latin typeface="Arial" pitchFamily="34" charset="0"/>
        <a:ea typeface="宋体" pitchFamily="2" charset="-122"/>
        <a:cs typeface="+mn-cs"/>
      </a:defRPr>
    </a:lvl7pPr>
    <a:lvl8pPr marL="3200400" algn="l" defTabSz="914400" rtl="0" eaLnBrk="1" latinLnBrk="0" hangingPunct="1">
      <a:defRPr sz="1300" kern="1200">
        <a:solidFill>
          <a:schemeClr val="tx1"/>
        </a:solidFill>
        <a:latin typeface="Arial" pitchFamily="34" charset="0"/>
        <a:ea typeface="宋体" pitchFamily="2" charset="-122"/>
        <a:cs typeface="+mn-cs"/>
      </a:defRPr>
    </a:lvl8pPr>
    <a:lvl9pPr marL="3657600" algn="l" defTabSz="914400" rtl="0" eaLnBrk="1" latinLnBrk="0" hangingPunct="1">
      <a:defRPr sz="13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84" d="100"/>
          <a:sy n="84" d="100"/>
        </p:scale>
        <p:origin x="792" y="64"/>
      </p:cViewPr>
      <p:guideLst>
        <p:guide orient="horz" pos="1619"/>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1A455-3925-4DC9-AED1-ACC504C6AD7E}" type="datetimeFigureOut">
              <a:rPr lang="zh-TW" altLang="en-US" smtClean="0"/>
              <a:t>2020/12/31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C6C39-EECE-40E0-8F57-868030C0BF15}" type="slidenum">
              <a:rPr lang="zh-TW" altLang="en-US" smtClean="0"/>
              <a:t>‹#›</a:t>
            </a:fld>
            <a:endParaRPr lang="zh-TW" altLang="en-US"/>
          </a:p>
        </p:txBody>
      </p:sp>
    </p:spTree>
    <p:extLst>
      <p:ext uri="{BB962C8B-B14F-4D97-AF65-F5344CB8AC3E}">
        <p14:creationId xmlns:p14="http://schemas.microsoft.com/office/powerpoint/2010/main" val="289693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A8D6ECA-FD85-452C-A3B4-919D93BE618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5904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A6F6C36-9258-4ECB-A611-2159C3893CF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7085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9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050"/>
            <a:ext cx="5762625" cy="4359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596D19-3B78-4C02-B8A0-3C3A5686494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1949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CC68ABA-3A10-4171-9A87-D57C98E3856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471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51CA39C-9494-4DA3-92EE-472441BB7F9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03342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8425"/>
            <a:ext cx="3867150" cy="326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68425"/>
            <a:ext cx="3867150" cy="326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F617394C-BAEA-417F-AB0E-7BFFC0496EB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649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FC109041-2B8B-42DE-9EF6-092269A6371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3722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FFF22EA5-B3FA-4C21-9F53-E314F904CD2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1271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47A31D5-D912-4A30-9E5A-23C4E52FAED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72536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B3FD0F04-FAF2-4F84-9AB4-1722670EF20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2344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2020/12/31</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9B9C981-C0F6-42DA-A62E-88BDDD0B108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8165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273050"/>
            <a:ext cx="78867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Light" charset="0"/>
              </a:rPr>
              <a:t>单击此处编辑母版标题样式</a:t>
            </a:r>
          </a:p>
        </p:txBody>
      </p:sp>
      <p:sp>
        <p:nvSpPr>
          <p:cNvPr id="1027" name="Text Placeholder 2"/>
          <p:cNvSpPr>
            <a:spLocks noGrp="1" noChangeArrowheads="1"/>
          </p:cNvSpPr>
          <p:nvPr>
            <p:ph type="body" idx="1"/>
          </p:nvPr>
        </p:nvSpPr>
        <p:spPr bwMode="auto">
          <a:xfrm>
            <a:off x="628650" y="1368425"/>
            <a:ext cx="78867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DotumChe" pitchFamily="49" charset="-127"/>
              </a:rPr>
              <a:t>单击此处编辑母版文本样式</a:t>
            </a:r>
          </a:p>
          <a:p>
            <a:pPr lvl="1"/>
            <a:r>
              <a:rPr lang="zh-CN">
                <a:sym typeface="DotumChe" pitchFamily="49" charset="-127"/>
              </a:rPr>
              <a:t>第二级</a:t>
            </a:r>
          </a:p>
          <a:p>
            <a:pPr lvl="2"/>
            <a:r>
              <a:rPr lang="zh-CN">
                <a:sym typeface="DotumChe" pitchFamily="49" charset="-127"/>
              </a:rPr>
              <a:t>第三级</a:t>
            </a:r>
          </a:p>
          <a:p>
            <a:pPr lvl="3"/>
            <a:r>
              <a:rPr lang="zh-CN">
                <a:sym typeface="DotumChe" pitchFamily="49" charset="-127"/>
              </a:rPr>
              <a:t>第四级</a:t>
            </a:r>
          </a:p>
          <a:p>
            <a:pPr lvl="4"/>
            <a:r>
              <a:rPr lang="zh-CN">
                <a:sym typeface="DotumChe" pitchFamily="49" charset="-127"/>
              </a:rPr>
              <a:t>第五级</a:t>
            </a:r>
          </a:p>
        </p:txBody>
      </p:sp>
      <p:sp>
        <p:nvSpPr>
          <p:cNvPr id="1028" name="Date Placeholder 3"/>
          <p:cNvSpPr>
            <a:spLocks noGrp="1" noChangeArrowheads="1"/>
          </p:cNvSpPr>
          <p:nvPr>
            <p:ph type="dt" sz="half" idx="2"/>
          </p:nvPr>
        </p:nvSpPr>
        <p:spPr bwMode="auto">
          <a:xfrm>
            <a:off x="628650" y="47672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900">
                <a:solidFill>
                  <a:srgbClr val="898989"/>
                </a:solidFill>
              </a:defRPr>
            </a:lvl1pPr>
          </a:lstStyle>
          <a:p>
            <a:fld id="{C84F5866-8E38-431B-B5AA-4FB890454C5C}" type="datetime1">
              <a:rPr lang="zh-CN" altLang="en-US"/>
              <a:pPr/>
              <a:t>2020/12/31</a:t>
            </a:fld>
            <a:endParaRPr lang="zh-CN" altLang="en-US" sz="1800">
              <a:solidFill>
                <a:schemeClr val="tx1"/>
              </a:solidFill>
            </a:endParaRPr>
          </a:p>
        </p:txBody>
      </p:sp>
      <p:sp>
        <p:nvSpPr>
          <p:cNvPr id="1029" name="Footer Placeholder 4"/>
          <p:cNvSpPr>
            <a:spLocks noGrp="1" noChangeArrowheads="1"/>
          </p:cNvSpPr>
          <p:nvPr>
            <p:ph type="ftr" sz="quarter" idx="3"/>
          </p:nvPr>
        </p:nvSpPr>
        <p:spPr bwMode="auto">
          <a:xfrm>
            <a:off x="3028950" y="4767263"/>
            <a:ext cx="3086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900">
                <a:solidFill>
                  <a:srgbClr val="898989"/>
                </a:solidFill>
              </a:defRPr>
            </a:lvl1pPr>
          </a:lstStyle>
          <a:p>
            <a:endParaRPr lang="zh-CN" altLang="zh-CN"/>
          </a:p>
        </p:txBody>
      </p:sp>
      <p:sp>
        <p:nvSpPr>
          <p:cNvPr id="1030" name="Slide Number Placeholder 5"/>
          <p:cNvSpPr>
            <a:spLocks noGrp="1" noChangeArrowheads="1"/>
          </p:cNvSpPr>
          <p:nvPr>
            <p:ph type="sldNum" sz="quarter" idx="4"/>
          </p:nvPr>
        </p:nvSpPr>
        <p:spPr bwMode="auto">
          <a:xfrm>
            <a:off x="6457950" y="47672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D9C443C3-E066-4A4B-8E55-2F3BEA0E5AC9}"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685800" indent="-685800" algn="l" rtl="0" fontAlgn="base">
        <a:lnSpc>
          <a:spcPct val="90000"/>
        </a:lnSpc>
        <a:spcBef>
          <a:spcPct val="0"/>
        </a:spcBef>
        <a:spcAft>
          <a:spcPct val="0"/>
        </a:spcAft>
        <a:defRPr sz="3300">
          <a:solidFill>
            <a:schemeClr val="tx1"/>
          </a:solidFill>
          <a:latin typeface="+mj-lt"/>
          <a:ea typeface="+mj-ea"/>
          <a:cs typeface="+mj-cs"/>
          <a:sym typeface="Calibri Light" charset="0"/>
        </a:defRPr>
      </a:lvl1pPr>
      <a:lvl2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2pPr>
      <a:lvl3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3pPr>
      <a:lvl4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4pPr>
      <a:lvl5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5pPr>
      <a:lvl6pPr marL="11430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6pPr>
      <a:lvl7pPr marL="16002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7pPr>
      <a:lvl8pPr marL="20574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8pPr>
      <a:lvl9pPr marL="25146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9pPr>
    </p:titleStyle>
    <p:bodyStyle>
      <a:lvl1pPr marL="171450" indent="-171450" algn="l" defTabSz="685800" rtl="0" fontAlgn="base">
        <a:lnSpc>
          <a:spcPct val="90000"/>
        </a:lnSpc>
        <a:spcBef>
          <a:spcPts val="750"/>
        </a:spcBef>
        <a:spcAft>
          <a:spcPct val="0"/>
        </a:spcAft>
        <a:buFont typeface="Arial" pitchFamily="34" charset="0"/>
        <a:buChar char="•"/>
        <a:defRPr sz="2100">
          <a:solidFill>
            <a:schemeClr val="tx1"/>
          </a:solidFill>
          <a:latin typeface="+mn-lt"/>
          <a:ea typeface="+mn-ea"/>
          <a:cs typeface="+mn-cs"/>
          <a:sym typeface="DotumChe" pitchFamily="49" charset="-127"/>
        </a:defRPr>
      </a:lvl1pPr>
      <a:lvl2pPr marL="514350" indent="-171450" algn="l" defTabSz="685800" rtl="0" fontAlgn="base">
        <a:lnSpc>
          <a:spcPct val="90000"/>
        </a:lnSpc>
        <a:spcBef>
          <a:spcPts val="375"/>
        </a:spcBef>
        <a:spcAft>
          <a:spcPct val="0"/>
        </a:spcAft>
        <a:buFont typeface="Arial" pitchFamily="34" charset="0"/>
        <a:buChar char="•"/>
        <a:defRPr>
          <a:solidFill>
            <a:schemeClr val="tx1"/>
          </a:solidFill>
          <a:latin typeface="+mn-lt"/>
          <a:ea typeface="+mn-ea"/>
          <a:sym typeface="DotumChe" pitchFamily="49" charset="-127"/>
        </a:defRPr>
      </a:lvl2pPr>
      <a:lvl3pPr marL="857250" indent="-171450" algn="l" defTabSz="685800" rtl="0" fontAlgn="base">
        <a:lnSpc>
          <a:spcPct val="90000"/>
        </a:lnSpc>
        <a:spcBef>
          <a:spcPts val="375"/>
        </a:spcBef>
        <a:spcAft>
          <a:spcPct val="0"/>
        </a:spcAft>
        <a:buFont typeface="Arial" pitchFamily="34" charset="0"/>
        <a:buChar char="•"/>
        <a:defRPr sz="1500">
          <a:solidFill>
            <a:schemeClr val="tx1"/>
          </a:solidFill>
          <a:latin typeface="+mn-lt"/>
          <a:ea typeface="+mn-ea"/>
          <a:sym typeface="DotumChe" pitchFamily="49" charset="-127"/>
        </a:defRPr>
      </a:lvl3pPr>
      <a:lvl4pPr marL="12001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4pPr>
      <a:lvl5pPr marL="15430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5pPr>
      <a:lvl6pPr marL="20002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6pPr>
      <a:lvl7pPr marL="24574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7pPr>
      <a:lvl8pPr marL="29146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8pPr>
      <a:lvl9pPr marL="33718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6"/>
          <p:cNvSpPr>
            <a:spLocks noChangeArrowheads="1"/>
          </p:cNvSpPr>
          <p:nvPr/>
        </p:nvSpPr>
        <p:spPr bwMode="auto">
          <a:xfrm>
            <a:off x="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dirty="0">
              <a:solidFill>
                <a:srgbClr val="FFFFFF"/>
              </a:solidFill>
            </a:endParaRPr>
          </a:p>
        </p:txBody>
      </p:sp>
      <p:grpSp>
        <p:nvGrpSpPr>
          <p:cNvPr id="3075" name="Group 3"/>
          <p:cNvGrpSpPr>
            <a:grpSpLocks/>
          </p:cNvGrpSpPr>
          <p:nvPr/>
        </p:nvGrpSpPr>
        <p:grpSpPr bwMode="auto">
          <a:xfrm>
            <a:off x="3406140" y="1868418"/>
            <a:ext cx="2331719" cy="2289810"/>
            <a:chOff x="0" y="0"/>
            <a:chExt cx="1987623" cy="1987623"/>
          </a:xfrm>
        </p:grpSpPr>
        <p:sp>
          <p:nvSpPr>
            <p:cNvPr id="3077" name="椭圆 11"/>
            <p:cNvSpPr>
              <a:spLocks noChangeArrowheads="1"/>
            </p:cNvSpPr>
            <p:nvPr/>
          </p:nvSpPr>
          <p:spPr bwMode="auto">
            <a:xfrm>
              <a:off x="0" y="0"/>
              <a:ext cx="1987623" cy="1987623"/>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endParaRPr>
            </a:p>
          </p:txBody>
        </p:sp>
        <p:sp>
          <p:nvSpPr>
            <p:cNvPr id="3078" name="椭圆 13"/>
            <p:cNvSpPr>
              <a:spLocks noChangeArrowheads="1"/>
            </p:cNvSpPr>
            <p:nvPr/>
          </p:nvSpPr>
          <p:spPr bwMode="auto">
            <a:xfrm>
              <a:off x="137272" y="137272"/>
              <a:ext cx="1713078" cy="1713078"/>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endParaRPr>
            </a:p>
          </p:txBody>
        </p:sp>
      </p:grpSp>
      <p:sp>
        <p:nvSpPr>
          <p:cNvPr id="3079" name="矩形 15"/>
          <p:cNvSpPr>
            <a:spLocks noChangeArrowheads="1"/>
          </p:cNvSpPr>
          <p:nvPr/>
        </p:nvSpPr>
        <p:spPr bwMode="auto">
          <a:xfrm>
            <a:off x="0" y="50427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統計學習與深度學習</a:t>
            </a:r>
            <a:endParaRPr lang="en-US" altLang="zh-TW" sz="4000" b="1" dirty="0">
              <a:solidFill>
                <a:schemeClr val="bg1"/>
              </a:solidFill>
              <a:latin typeface="微软雅黑" pitchFamily="34" charset="-122"/>
              <a:ea typeface="微软雅黑" pitchFamily="34" charset="-122"/>
              <a:sym typeface="微软雅黑" pitchFamily="34" charset="-122"/>
            </a:endParaRPr>
          </a:p>
          <a:p>
            <a:pPr algn="ctr"/>
            <a:r>
              <a:rPr lang="zh-TW" altLang="en-US" sz="4000" b="1" dirty="0">
                <a:solidFill>
                  <a:schemeClr val="bg1"/>
                </a:solidFill>
                <a:latin typeface="微软雅黑" pitchFamily="34" charset="-122"/>
                <a:ea typeface="微软雅黑" pitchFamily="34" charset="-122"/>
                <a:sym typeface="微软雅黑" pitchFamily="34" charset="-122"/>
              </a:rPr>
              <a:t>期末報告</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
        <p:nvSpPr>
          <p:cNvPr id="3080" name="矩形 18"/>
          <p:cNvSpPr>
            <a:spLocks noChangeArrowheads="1"/>
          </p:cNvSpPr>
          <p:nvPr/>
        </p:nvSpPr>
        <p:spPr bwMode="auto">
          <a:xfrm>
            <a:off x="0" y="4198938"/>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zh-CN" altLang="en-US" sz="1600" dirty="0">
              <a:solidFill>
                <a:srgbClr val="000000"/>
              </a:solidFill>
              <a:ea typeface="微软雅黑" pitchFamily="34" charset="-122"/>
            </a:endParaRPr>
          </a:p>
        </p:txBody>
      </p:sp>
      <p:sp>
        <p:nvSpPr>
          <p:cNvPr id="3081" name="矩形 20"/>
          <p:cNvSpPr>
            <a:spLocks noChangeArrowheads="1"/>
          </p:cNvSpPr>
          <p:nvPr/>
        </p:nvSpPr>
        <p:spPr bwMode="auto">
          <a:xfrm>
            <a:off x="0" y="1671638"/>
            <a:ext cx="144463"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2" name="矩形 24"/>
          <p:cNvSpPr>
            <a:spLocks noChangeArrowheads="1"/>
          </p:cNvSpPr>
          <p:nvPr/>
        </p:nvSpPr>
        <p:spPr bwMode="auto">
          <a:xfrm>
            <a:off x="13970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3" name="矩形 25"/>
          <p:cNvSpPr>
            <a:spLocks noChangeArrowheads="1"/>
          </p:cNvSpPr>
          <p:nvPr/>
        </p:nvSpPr>
        <p:spPr bwMode="auto">
          <a:xfrm>
            <a:off x="887095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4" name="矩形 26"/>
          <p:cNvSpPr>
            <a:spLocks noChangeArrowheads="1"/>
          </p:cNvSpPr>
          <p:nvPr/>
        </p:nvSpPr>
        <p:spPr bwMode="auto">
          <a:xfrm>
            <a:off x="9012238" y="1671638"/>
            <a:ext cx="144462"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3" name="圖片 2">
            <a:extLst>
              <a:ext uri="{FF2B5EF4-FFF2-40B4-BE49-F238E27FC236}">
                <a16:creationId xmlns:a16="http://schemas.microsoft.com/office/drawing/2014/main" id="{C5513135-453A-4498-B306-7AFC901C3F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4476" y="2306003"/>
            <a:ext cx="2009645" cy="2009645"/>
          </a:xfrm>
          <a:prstGeom prst="rect">
            <a:avLst/>
          </a:prstGeom>
        </p:spPr>
      </p:pic>
      <p:sp>
        <p:nvSpPr>
          <p:cNvPr id="16" name="矩形 15">
            <a:extLst>
              <a:ext uri="{FF2B5EF4-FFF2-40B4-BE49-F238E27FC236}">
                <a16:creationId xmlns:a16="http://schemas.microsoft.com/office/drawing/2014/main" id="{97CA4198-0FED-45EF-9ADD-9BE76B619740}"/>
              </a:ext>
            </a:extLst>
          </p:cNvPr>
          <p:cNvSpPr>
            <a:spLocks noChangeArrowheads="1"/>
          </p:cNvSpPr>
          <p:nvPr/>
        </p:nvSpPr>
        <p:spPr bwMode="auto">
          <a:xfrm>
            <a:off x="2616967" y="4434772"/>
            <a:ext cx="3910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1600" b="1" dirty="0">
                <a:solidFill>
                  <a:schemeClr val="bg1"/>
                </a:solidFill>
                <a:latin typeface="微软雅黑" pitchFamily="34" charset="-122"/>
                <a:ea typeface="微软雅黑" pitchFamily="34" charset="-122"/>
                <a:sym typeface="微软雅黑" pitchFamily="34" charset="-122"/>
              </a:rPr>
              <a:t>組名 </a:t>
            </a:r>
            <a:r>
              <a:rPr lang="en-US" altLang="zh-TW" sz="1600" b="1" dirty="0">
                <a:solidFill>
                  <a:schemeClr val="bg1"/>
                </a:solidFill>
                <a:latin typeface="微软雅黑" pitchFamily="34" charset="-122"/>
                <a:ea typeface="微软雅黑" pitchFamily="34" charset="-122"/>
                <a:sym typeface="微软雅黑" pitchFamily="34" charset="-122"/>
              </a:rPr>
              <a:t>:</a:t>
            </a:r>
            <a:r>
              <a:rPr lang="zh-TW" altLang="en-US" sz="1600" b="1" dirty="0">
                <a:solidFill>
                  <a:schemeClr val="bg1"/>
                </a:solidFill>
                <a:latin typeface="微软雅黑" pitchFamily="34" charset="-122"/>
                <a:ea typeface="微软雅黑" pitchFamily="34" charset="-122"/>
                <a:sym typeface="微软雅黑" pitchFamily="34" charset="-122"/>
              </a:rPr>
              <a:t> </a:t>
            </a:r>
            <a:r>
              <a:rPr lang="en-US" altLang="zh-TW" sz="1600" b="1" dirty="0">
                <a:solidFill>
                  <a:schemeClr val="bg1"/>
                </a:solidFill>
                <a:latin typeface="微软雅黑" pitchFamily="34" charset="-122"/>
                <a:ea typeface="微软雅黑" pitchFamily="34" charset="-122"/>
                <a:sym typeface="微软雅黑" pitchFamily="34" charset="-122"/>
              </a:rPr>
              <a:t>Tequila Sunrise</a:t>
            </a:r>
          </a:p>
          <a:p>
            <a:pPr algn="ctr"/>
            <a:r>
              <a:rPr lang="zh-TW" altLang="en-US" sz="1600" b="1" dirty="0">
                <a:solidFill>
                  <a:schemeClr val="bg1"/>
                </a:solidFill>
                <a:latin typeface="微软雅黑" pitchFamily="34" charset="-122"/>
                <a:ea typeface="微软雅黑" pitchFamily="34" charset="-122"/>
                <a:sym typeface="微软雅黑" pitchFamily="34" charset="-122"/>
              </a:rPr>
              <a:t>組員 </a:t>
            </a:r>
            <a:r>
              <a:rPr lang="en-US" altLang="zh-TW" sz="1600" b="1" dirty="0">
                <a:solidFill>
                  <a:schemeClr val="bg1"/>
                </a:solidFill>
                <a:latin typeface="微软雅黑" pitchFamily="34" charset="-122"/>
                <a:ea typeface="微软雅黑" pitchFamily="34" charset="-122"/>
                <a:sym typeface="微软雅黑" pitchFamily="34" charset="-122"/>
              </a:rPr>
              <a:t>:</a:t>
            </a:r>
            <a:r>
              <a:rPr lang="zh-TW" altLang="en-US" sz="1600" b="1" dirty="0">
                <a:solidFill>
                  <a:schemeClr val="bg1"/>
                </a:solidFill>
                <a:latin typeface="微软雅黑" pitchFamily="34" charset="-122"/>
                <a:ea typeface="微软雅黑" pitchFamily="34" charset="-122"/>
                <a:sym typeface="微软雅黑" pitchFamily="34" charset="-122"/>
              </a:rPr>
              <a:t> 陳品妤、許哲榮、卓彥廷、歐崇愷</a:t>
            </a:r>
            <a:endParaRPr lang="zh-CN" altLang="en-US" sz="1600" b="1"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1" y="0"/>
            <a:ext cx="3887790" cy="5143498"/>
            <a:chOff x="-1" y="0"/>
            <a:chExt cx="4573377" cy="5143499"/>
          </a:xfrm>
        </p:grpSpPr>
        <p:sp>
          <p:nvSpPr>
            <p:cNvPr id="10243" name="等腰三角形 21"/>
            <p:cNvSpPr>
              <a:spLocks noChangeArrowheads="1"/>
            </p:cNvSpPr>
            <p:nvPr/>
          </p:nvSpPr>
          <p:spPr bwMode="auto">
            <a:xfrm rot="5400000">
              <a:off x="-1412098" y="1412097"/>
              <a:ext cx="5143499" cy="2319306"/>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44" name="等腰三角形 20"/>
            <p:cNvSpPr>
              <a:spLocks noChangeArrowheads="1"/>
            </p:cNvSpPr>
            <p:nvPr/>
          </p:nvSpPr>
          <p:spPr bwMode="auto">
            <a:xfrm rot="16200000" flipH="1">
              <a:off x="841973" y="1412097"/>
              <a:ext cx="5143499" cy="2319306"/>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sp>
        <p:nvSpPr>
          <p:cNvPr id="10246" name="文本框 10"/>
          <p:cNvSpPr>
            <a:spLocks noChangeArrowheads="1"/>
          </p:cNvSpPr>
          <p:nvPr/>
        </p:nvSpPr>
        <p:spPr bwMode="auto">
          <a:xfrm>
            <a:off x="1095375" y="2871788"/>
            <a:ext cx="1096963" cy="334962"/>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47" name="文本框 14"/>
          <p:cNvSpPr>
            <a:spLocks noChangeArrowheads="1"/>
          </p:cNvSpPr>
          <p:nvPr/>
        </p:nvSpPr>
        <p:spPr bwMode="auto">
          <a:xfrm>
            <a:off x="1485900" y="2200275"/>
            <a:ext cx="1782763" cy="5175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chemeClr val="bg1"/>
                </a:solidFill>
                <a:latin typeface="DotumChe" pitchFamily="49" charset="-127"/>
                <a:ea typeface="微软雅黑" pitchFamily="34" charset="-122"/>
                <a:sym typeface="DotumChe" pitchFamily="49" charset="-127"/>
              </a:rPr>
              <a:t>KEY WORDS</a:t>
            </a:r>
          </a:p>
        </p:txBody>
      </p:sp>
      <p:sp>
        <p:nvSpPr>
          <p:cNvPr id="10248" name="文本框 15"/>
          <p:cNvSpPr>
            <a:spLocks noChangeArrowheads="1"/>
          </p:cNvSpPr>
          <p:nvPr/>
        </p:nvSpPr>
        <p:spPr bwMode="auto">
          <a:xfrm>
            <a:off x="781050" y="1736725"/>
            <a:ext cx="1096963" cy="3349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49" name="文本框 16"/>
          <p:cNvSpPr>
            <a:spLocks noChangeArrowheads="1"/>
          </p:cNvSpPr>
          <p:nvPr/>
        </p:nvSpPr>
        <p:spPr bwMode="auto">
          <a:xfrm>
            <a:off x="2279650" y="1674813"/>
            <a:ext cx="1325563" cy="39687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bg1"/>
                </a:solidFill>
                <a:latin typeface="DotumChe" pitchFamily="49" charset="-127"/>
                <a:ea typeface="微软雅黑" pitchFamily="34" charset="-122"/>
                <a:sym typeface="DotumChe" pitchFamily="49" charset="-127"/>
              </a:rPr>
              <a:t>KEY WORDS</a:t>
            </a:r>
          </a:p>
        </p:txBody>
      </p:sp>
      <p:sp>
        <p:nvSpPr>
          <p:cNvPr id="10250" name="文本框 17"/>
          <p:cNvSpPr>
            <a:spLocks noChangeArrowheads="1"/>
          </p:cNvSpPr>
          <p:nvPr/>
        </p:nvSpPr>
        <p:spPr bwMode="auto">
          <a:xfrm>
            <a:off x="2536825" y="2847975"/>
            <a:ext cx="1096963" cy="334963"/>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51" name="文本框 18"/>
          <p:cNvSpPr>
            <a:spLocks noChangeArrowheads="1"/>
          </p:cNvSpPr>
          <p:nvPr/>
        </p:nvSpPr>
        <p:spPr bwMode="auto">
          <a:xfrm>
            <a:off x="1366838" y="3387725"/>
            <a:ext cx="1096962" cy="33496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52" name="文本框 19"/>
          <p:cNvSpPr>
            <a:spLocks noChangeArrowheads="1"/>
          </p:cNvSpPr>
          <p:nvPr/>
        </p:nvSpPr>
        <p:spPr bwMode="auto">
          <a:xfrm>
            <a:off x="1485900" y="1225550"/>
            <a:ext cx="1211263" cy="3651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chemeClr val="bg1"/>
                </a:solidFill>
                <a:latin typeface="DotumChe" pitchFamily="49" charset="-127"/>
                <a:ea typeface="微软雅黑" pitchFamily="34" charset="-122"/>
                <a:sym typeface="DotumChe" pitchFamily="49" charset="-127"/>
              </a:rPr>
              <a:t>KEY WORDS</a:t>
            </a:r>
          </a:p>
        </p:txBody>
      </p:sp>
      <p:sp>
        <p:nvSpPr>
          <p:cNvPr id="10254" name="矩形 22"/>
          <p:cNvSpPr>
            <a:spLocks noChangeArrowheads="1"/>
          </p:cNvSpPr>
          <p:nvPr/>
        </p:nvSpPr>
        <p:spPr bwMode="auto">
          <a:xfrm>
            <a:off x="4437063" y="980186"/>
            <a:ext cx="3460750" cy="346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spcAft>
                <a:spcPts val="600"/>
              </a:spcAft>
              <a:buAutoNum type="arabicParenR"/>
            </a:pPr>
            <a:r>
              <a:rPr lang="en-US" dirty="0">
                <a:latin typeface="+mn-ea"/>
                <a:ea typeface="+mn-ea"/>
                <a:sym typeface="DotumChe" pitchFamily="49" charset="-127"/>
              </a:rPr>
              <a:t>Logistic Regression</a:t>
            </a:r>
          </a:p>
          <a:p>
            <a:pPr marL="342900" indent="-342900" algn="just">
              <a:spcAft>
                <a:spcPts val="600"/>
              </a:spcAft>
              <a:buAutoNum type="arabicParenR"/>
            </a:pPr>
            <a:r>
              <a:rPr lang="en-US" altLang="zh-CN" dirty="0">
                <a:latin typeface="+mn-ea"/>
                <a:ea typeface="+mn-ea"/>
                <a:sym typeface="DotumChe" pitchFamily="49" charset="-127"/>
              </a:rPr>
              <a:t>Decision Tree</a:t>
            </a:r>
          </a:p>
          <a:p>
            <a:pPr marL="342900" indent="-342900" algn="just">
              <a:spcAft>
                <a:spcPts val="600"/>
              </a:spcAft>
              <a:buAutoNum type="arabicParenR"/>
            </a:pPr>
            <a:r>
              <a:rPr lang="en-US" altLang="zh-CN" dirty="0">
                <a:latin typeface="+mn-ea"/>
                <a:ea typeface="+mn-ea"/>
                <a:sym typeface="DotumChe" pitchFamily="49" charset="-127"/>
              </a:rPr>
              <a:t>Random Forest</a:t>
            </a:r>
          </a:p>
          <a:p>
            <a:pPr marL="342900" indent="-342900" algn="just">
              <a:spcAft>
                <a:spcPts val="600"/>
              </a:spcAft>
              <a:buAutoNum type="arabicParenR"/>
            </a:pPr>
            <a:r>
              <a:rPr lang="en-US" altLang="zh-CN" dirty="0">
                <a:latin typeface="+mn-ea"/>
                <a:ea typeface="+mn-ea"/>
                <a:sym typeface="DotumChe" pitchFamily="49" charset="-127"/>
              </a:rPr>
              <a:t>DNN</a:t>
            </a:r>
          </a:p>
          <a:p>
            <a:pPr marL="342900" indent="-342900" algn="just">
              <a:spcAft>
                <a:spcPts val="600"/>
              </a:spcAft>
              <a:buAutoNum type="arabicParenR"/>
            </a:pPr>
            <a:r>
              <a:rPr lang="en-US" altLang="zh-CN" dirty="0">
                <a:latin typeface="+mn-ea"/>
                <a:ea typeface="+mn-ea"/>
                <a:sym typeface="DotumChe" pitchFamily="49" charset="-127"/>
              </a:rPr>
              <a:t>Gradient Boosting</a:t>
            </a:r>
          </a:p>
          <a:p>
            <a:pPr marL="342900" indent="-342900" algn="just">
              <a:spcAft>
                <a:spcPts val="600"/>
              </a:spcAft>
              <a:buAutoNum type="arabicParenR"/>
            </a:pPr>
            <a:r>
              <a:rPr lang="en-US" altLang="zh-CN" dirty="0" err="1">
                <a:latin typeface="+mn-ea"/>
                <a:ea typeface="+mn-ea"/>
                <a:sym typeface="DotumChe" pitchFamily="49" charset="-127"/>
              </a:rPr>
              <a:t>XGBoost</a:t>
            </a:r>
            <a:endParaRPr lang="en-US" altLang="zh-CN" dirty="0">
              <a:latin typeface="+mn-ea"/>
              <a:ea typeface="+mn-ea"/>
              <a:sym typeface="DotumChe" pitchFamily="49" charset="-127"/>
            </a:endParaRPr>
          </a:p>
          <a:p>
            <a:pPr marL="342900" indent="-342900" algn="just">
              <a:spcAft>
                <a:spcPts val="600"/>
              </a:spcAft>
              <a:buAutoNum type="arabicParenR"/>
            </a:pPr>
            <a:r>
              <a:rPr lang="en-US" altLang="zh-CN" dirty="0" err="1">
                <a:latin typeface="+mn-ea"/>
                <a:ea typeface="+mn-ea"/>
                <a:sym typeface="DotumChe" pitchFamily="49" charset="-127"/>
              </a:rPr>
              <a:t>LightGBM</a:t>
            </a:r>
            <a:endParaRPr lang="en-US" altLang="zh-CN" dirty="0">
              <a:latin typeface="+mn-ea"/>
              <a:ea typeface="+mn-ea"/>
              <a:sym typeface="DotumChe" pitchFamily="49" charset="-127"/>
            </a:endParaRPr>
          </a:p>
          <a:p>
            <a:pPr marL="342900" indent="-342900" algn="just">
              <a:spcAft>
                <a:spcPts val="600"/>
              </a:spcAft>
              <a:buAutoNum type="arabicParenR"/>
            </a:pPr>
            <a:endParaRPr lang="en-US" altLang="zh-CN" dirty="0">
              <a:latin typeface="+mn-ea"/>
              <a:ea typeface="+mn-ea"/>
              <a:sym typeface="DotumChe" pitchFamily="49" charset="-127"/>
            </a:endParaRPr>
          </a:p>
          <a:p>
            <a:pPr algn="just">
              <a:spcAft>
                <a:spcPts val="600"/>
              </a:spcAft>
            </a:pPr>
            <a:r>
              <a:rPr lang="zh-TW" altLang="en-US" dirty="0">
                <a:latin typeface="+mn-ea"/>
                <a:ea typeface="+mn-ea"/>
                <a:sym typeface="DotumChe" pitchFamily="49" charset="-127"/>
              </a:rPr>
              <a:t>使用自行定義的 </a:t>
            </a:r>
            <a:r>
              <a:rPr lang="en-US" altLang="zh-TW" dirty="0" err="1">
                <a:latin typeface="+mn-ea"/>
                <a:ea typeface="+mn-ea"/>
                <a:sym typeface="DotumChe" pitchFamily="49" charset="-127"/>
              </a:rPr>
              <a:t>opt_score</a:t>
            </a:r>
            <a:r>
              <a:rPr lang="zh-TW" altLang="en-US" dirty="0">
                <a:latin typeface="+mn-ea"/>
                <a:ea typeface="+mn-ea"/>
                <a:sym typeface="DotumChe" pitchFamily="49" charset="-127"/>
              </a:rPr>
              <a:t> 來評估模型的預測結果</a:t>
            </a:r>
            <a:endParaRPr lang="en-US" altLang="zh-TW" dirty="0">
              <a:latin typeface="+mn-ea"/>
              <a:ea typeface="+mn-ea"/>
              <a:sym typeface="DotumChe" pitchFamily="49" charset="-127"/>
            </a:endParaRPr>
          </a:p>
          <a:p>
            <a:pPr algn="just">
              <a:spcAft>
                <a:spcPts val="600"/>
              </a:spcAft>
            </a:pPr>
            <a:r>
              <a:rPr lang="en-US" altLang="zh-CN" dirty="0">
                <a:latin typeface="+mn-ea"/>
                <a:ea typeface="+mn-ea"/>
                <a:sym typeface="DotumChe" pitchFamily="49" charset="-127"/>
              </a:rPr>
              <a:t>Opt_score1 = Specificity*pro_0*3% - (1 – recall)*pro_1*100%</a:t>
            </a:r>
          </a:p>
          <a:p>
            <a:pPr algn="just">
              <a:spcAft>
                <a:spcPts val="600"/>
              </a:spcAft>
            </a:pPr>
            <a:r>
              <a:rPr lang="en-US" altLang="zh-CN" dirty="0">
                <a:latin typeface="+mn-ea"/>
                <a:ea typeface="+mn-ea"/>
                <a:sym typeface="DotumChe" pitchFamily="49" charset="-127"/>
              </a:rPr>
              <a:t>Opt_score2 = </a:t>
            </a:r>
            <a:endParaRPr lang="zh-CN" altLang="en-US" dirty="0">
              <a:latin typeface="+mn-ea"/>
              <a:ea typeface="+mn-ea"/>
              <a:sym typeface="DotumChe" pitchFamily="49" charset="-127"/>
            </a:endParaRPr>
          </a:p>
        </p:txBody>
      </p:sp>
      <p:sp>
        <p:nvSpPr>
          <p:cNvPr id="10255" name="矩形 23"/>
          <p:cNvSpPr>
            <a:spLocks noChangeArrowheads="1"/>
          </p:cNvSpPr>
          <p:nvPr/>
        </p:nvSpPr>
        <p:spPr bwMode="auto">
          <a:xfrm>
            <a:off x="4478362" y="304006"/>
            <a:ext cx="1210588" cy="400110"/>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chemeClr val="bg1"/>
                </a:solidFill>
                <a:latin typeface="DotumChe" pitchFamily="49" charset="-127"/>
                <a:ea typeface="微软雅黑" pitchFamily="34" charset="-122"/>
                <a:sym typeface="DotumChe" pitchFamily="49" charset="-127"/>
              </a:rPr>
              <a:t>預測方法</a:t>
            </a:r>
            <a:endParaRPr lang="en-US" sz="2000" dirty="0">
              <a:solidFill>
                <a:schemeClr val="bg1"/>
              </a:solidFill>
              <a:latin typeface="DotumChe" pitchFamily="49" charset="-127"/>
              <a:ea typeface="微软雅黑" pitchFamily="34" charset="-122"/>
              <a:sym typeface="DotumChe" pitchFamily="49" charset="-127"/>
            </a:endParaRPr>
          </a:p>
        </p:txBody>
      </p:sp>
      <p:grpSp>
        <p:nvGrpSpPr>
          <p:cNvPr id="10256" name="Group 16"/>
          <p:cNvGrpSpPr>
            <a:grpSpLocks/>
          </p:cNvGrpSpPr>
          <p:nvPr/>
        </p:nvGrpSpPr>
        <p:grpSpPr bwMode="auto">
          <a:xfrm>
            <a:off x="7739063" y="3727450"/>
            <a:ext cx="1416050" cy="1416050"/>
            <a:chOff x="0" y="0"/>
            <a:chExt cx="1416572" cy="1416574"/>
          </a:xfrm>
        </p:grpSpPr>
        <p:sp>
          <p:nvSpPr>
            <p:cNvPr id="10257" name="直角三角形 26"/>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58" name="直角三角形 27"/>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59" name="直角三角形 28"/>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pic>
        <p:nvPicPr>
          <p:cNvPr id="1030" name="Picture 6" descr="THE VALUE OF NRTRDE-OUT RECORDS IN THE FRAUD DETECTION PROCESS - XINTEC">
            <a:extLst>
              <a:ext uri="{FF2B5EF4-FFF2-40B4-BE49-F238E27FC236}">
                <a16:creationId xmlns:a16="http://schemas.microsoft.com/office/drawing/2014/main" id="{EA2E7C58-056D-46AE-B91F-606575F7B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7" y="-2"/>
            <a:ext cx="41132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204;gaa1a569118_1_69">
            <a:extLst>
              <a:ext uri="{FF2B5EF4-FFF2-40B4-BE49-F238E27FC236}">
                <a16:creationId xmlns:a16="http://schemas.microsoft.com/office/drawing/2014/main" id="{DE9FC196-2456-480F-A10B-EFA1E0C46B47}"/>
              </a:ext>
            </a:extLst>
          </p:cNvPr>
          <p:cNvPicPr preferRelativeResize="0"/>
          <p:nvPr/>
        </p:nvPicPr>
        <p:blipFill>
          <a:blip r:embed="rId3">
            <a:alphaModFix/>
          </a:blip>
          <a:stretch>
            <a:fillRect/>
          </a:stretch>
        </p:blipFill>
        <p:spPr>
          <a:xfrm>
            <a:off x="5635601" y="4081462"/>
            <a:ext cx="1984399" cy="758032"/>
          </a:xfrm>
          <a:prstGeom prst="rect">
            <a:avLst/>
          </a:prstGeom>
          <a:noFill/>
          <a:ln>
            <a:noFill/>
          </a:ln>
        </p:spPr>
      </p:pic>
    </p:spTree>
    <p:extLst>
      <p:ext uri="{BB962C8B-B14F-4D97-AF65-F5344CB8AC3E}">
        <p14:creationId xmlns:p14="http://schemas.microsoft.com/office/powerpoint/2010/main" val="135052214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51623" y="254279"/>
            <a:ext cx="1970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dirty="0" err="1">
                <a:solidFill>
                  <a:srgbClr val="005374"/>
                </a:solidFill>
                <a:latin typeface="+mn-ea"/>
                <a:ea typeface="+mn-ea"/>
                <a:sym typeface="DotumChe" pitchFamily="49" charset="-127"/>
              </a:rPr>
              <a:t>XGBoost</a:t>
            </a:r>
            <a:endParaRPr lang="en-US" altLang="zh-TW" sz="3200" b="1" dirty="0">
              <a:solidFill>
                <a:srgbClr val="005374"/>
              </a:solidFill>
              <a:latin typeface="+mn-ea"/>
              <a:ea typeface="+mn-ea"/>
              <a:sym typeface="DotumChe" pitchFamily="49" charset="-127"/>
            </a:endParaRPr>
          </a:p>
        </p:txBody>
      </p:sp>
      <p:sp>
        <p:nvSpPr>
          <p:cNvPr id="7208" name="矩形 101"/>
          <p:cNvSpPr>
            <a:spLocks noChangeArrowheads="1"/>
          </p:cNvSpPr>
          <p:nvPr/>
        </p:nvSpPr>
        <p:spPr bwMode="auto">
          <a:xfrm>
            <a:off x="396242" y="1093333"/>
            <a:ext cx="7421878"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平行處理：</a:t>
            </a:r>
          </a:p>
          <a:p>
            <a:pPr lvl="1">
              <a:spcAft>
                <a:spcPts val="600"/>
              </a:spcAft>
            </a:pPr>
            <a:r>
              <a:rPr lang="zh-TW" altLang="en-US" sz="1600" dirty="0">
                <a:solidFill>
                  <a:srgbClr val="000000"/>
                </a:solidFill>
                <a:latin typeface="+mn-ea"/>
                <a:ea typeface="+mn-ea"/>
                <a:sym typeface="DotumChe" pitchFamily="49" charset="-127"/>
              </a:rPr>
              <a:t>雖然整個運行過程是串行的，但每層（</a:t>
            </a:r>
            <a:r>
              <a:rPr lang="en-US" altLang="zh-TW" sz="1600" dirty="0">
                <a:solidFill>
                  <a:srgbClr val="000000"/>
                </a:solidFill>
                <a:latin typeface="+mn-ea"/>
                <a:ea typeface="+mn-ea"/>
                <a:sym typeface="DotumChe" pitchFamily="49" charset="-127"/>
              </a:rPr>
              <a:t>level wise</a:t>
            </a:r>
            <a:r>
              <a:rPr lang="zh-TW" altLang="en-US" sz="1600" dirty="0">
                <a:solidFill>
                  <a:srgbClr val="000000"/>
                </a:solidFill>
                <a:latin typeface="+mn-ea"/>
                <a:ea typeface="+mn-ea"/>
                <a:sym typeface="DotumChe" pitchFamily="49" charset="-127"/>
              </a:rPr>
              <a:t>）選取分類點時是可以平行處理的。程式會預先排序可能的分裂點，然後選取其中比較好的進行平行生長，缺點還是會算到許多不夠好的點浪費時間和空間。</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預防</a:t>
            </a:r>
            <a:r>
              <a:rPr lang="en-US" altLang="zh-TW" sz="1600" dirty="0">
                <a:solidFill>
                  <a:srgbClr val="000000"/>
                </a:solidFill>
                <a:latin typeface="+mn-ea"/>
                <a:ea typeface="+mn-ea"/>
                <a:sym typeface="DotumChe" pitchFamily="49" charset="-127"/>
              </a:rPr>
              <a:t>overfitting</a:t>
            </a:r>
            <a:r>
              <a:rPr lang="zh-TW" altLang="en-US" sz="1600" dirty="0">
                <a:solidFill>
                  <a:srgbClr val="000000"/>
                </a:solidFill>
                <a:latin typeface="+mn-ea"/>
                <a:ea typeface="+mn-ea"/>
                <a:sym typeface="DotumChe" pitchFamily="49" charset="-127"/>
              </a:rPr>
              <a:t>：</a:t>
            </a:r>
          </a:p>
          <a:p>
            <a:pPr lvl="1">
              <a:spcAft>
                <a:spcPts val="600"/>
              </a:spcAft>
            </a:pPr>
            <a:r>
              <a:rPr lang="zh-TW" altLang="en-US" sz="1600" dirty="0">
                <a:solidFill>
                  <a:srgbClr val="000000"/>
                </a:solidFill>
                <a:latin typeface="+mn-ea"/>
                <a:ea typeface="+mn-ea"/>
                <a:sym typeface="DotumChe" pitchFamily="49" charset="-127"/>
              </a:rPr>
              <a:t>除了內建的</a:t>
            </a:r>
            <a:r>
              <a:rPr lang="en-US" altLang="zh-TW" sz="1600" dirty="0">
                <a:solidFill>
                  <a:srgbClr val="000000"/>
                </a:solidFill>
                <a:latin typeface="+mn-ea"/>
                <a:ea typeface="+mn-ea"/>
                <a:sym typeface="DotumChe" pitchFamily="49" charset="-127"/>
              </a:rPr>
              <a:t>L1 </a:t>
            </a:r>
            <a:r>
              <a:rPr lang="zh-TW" altLang="en-US" sz="1600" dirty="0">
                <a:solidFill>
                  <a:srgbClr val="000000"/>
                </a:solidFill>
                <a:latin typeface="+mn-ea"/>
                <a:ea typeface="+mn-ea"/>
                <a:sym typeface="DotumChe" pitchFamily="49" charset="-127"/>
              </a:rPr>
              <a:t>和</a:t>
            </a:r>
            <a:r>
              <a:rPr lang="en-US" altLang="zh-TW" sz="1600" dirty="0">
                <a:solidFill>
                  <a:srgbClr val="000000"/>
                </a:solidFill>
                <a:latin typeface="+mn-ea"/>
                <a:ea typeface="+mn-ea"/>
                <a:sym typeface="DotumChe" pitchFamily="49" charset="-127"/>
              </a:rPr>
              <a:t>L2 regularization </a:t>
            </a:r>
            <a:r>
              <a:rPr lang="zh-TW" altLang="en-US" sz="1600" dirty="0">
                <a:solidFill>
                  <a:srgbClr val="000000"/>
                </a:solidFill>
                <a:latin typeface="+mn-ea"/>
                <a:ea typeface="+mn-ea"/>
                <a:sym typeface="DotumChe" pitchFamily="49" charset="-127"/>
              </a:rPr>
              <a:t>之外，還有許多方法例如：</a:t>
            </a:r>
            <a:r>
              <a:rPr lang="en-US" altLang="zh-TW" sz="1600" dirty="0">
                <a:solidFill>
                  <a:srgbClr val="000000"/>
                </a:solidFill>
                <a:latin typeface="+mn-ea"/>
                <a:ea typeface="+mn-ea"/>
                <a:sym typeface="DotumChe" pitchFamily="49" charset="-127"/>
              </a:rPr>
              <a:t>columns subsampling </a:t>
            </a:r>
            <a:r>
              <a:rPr lang="zh-TW" altLang="en-US" sz="1600" dirty="0">
                <a:solidFill>
                  <a:srgbClr val="000000"/>
                </a:solidFill>
                <a:latin typeface="+mn-ea"/>
                <a:ea typeface="+mn-ea"/>
                <a:sym typeface="DotumChe" pitchFamily="49" charset="-127"/>
              </a:rPr>
              <a:t>、設置決策樹的</a:t>
            </a:r>
            <a:r>
              <a:rPr lang="en-US" altLang="zh-TW" sz="1600" dirty="0" err="1">
                <a:solidFill>
                  <a:srgbClr val="000000"/>
                </a:solidFill>
                <a:latin typeface="+mn-ea"/>
                <a:ea typeface="+mn-ea"/>
                <a:sym typeface="DotumChe" pitchFamily="49" charset="-127"/>
              </a:rPr>
              <a:t>max_depth</a:t>
            </a:r>
            <a:r>
              <a:rPr lang="en-US" altLang="zh-TW" sz="1600" dirty="0">
                <a:solidFill>
                  <a:srgbClr val="000000"/>
                </a:solidFill>
                <a:latin typeface="+mn-ea"/>
                <a:ea typeface="+mn-ea"/>
                <a:sym typeface="DotumChe" pitchFamily="49" charset="-127"/>
              </a:rPr>
              <a:t>  </a:t>
            </a:r>
            <a:r>
              <a:rPr lang="zh-TW" altLang="en-US" sz="1600" dirty="0">
                <a:solidFill>
                  <a:srgbClr val="000000"/>
                </a:solidFill>
                <a:latin typeface="+mn-ea"/>
                <a:ea typeface="+mn-ea"/>
                <a:sym typeface="DotumChe" pitchFamily="49" charset="-127"/>
              </a:rPr>
              <a:t>來預防</a:t>
            </a:r>
            <a:r>
              <a:rPr lang="en-US" altLang="zh-TW" sz="1600" dirty="0">
                <a:solidFill>
                  <a:srgbClr val="000000"/>
                </a:solidFill>
                <a:latin typeface="+mn-ea"/>
                <a:ea typeface="+mn-ea"/>
                <a:sym typeface="DotumChe" pitchFamily="49" charset="-127"/>
              </a:rPr>
              <a:t>overfitting.</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可以調整樣本權重（</a:t>
            </a:r>
            <a:r>
              <a:rPr lang="en-US" altLang="zh-TW" sz="1600" dirty="0" err="1">
                <a:solidFill>
                  <a:srgbClr val="000000"/>
                </a:solidFill>
                <a:latin typeface="+mn-ea"/>
                <a:ea typeface="+mn-ea"/>
                <a:sym typeface="DotumChe" pitchFamily="49" charset="-127"/>
              </a:rPr>
              <a:t>scale_pos_weight</a:t>
            </a:r>
            <a:r>
              <a:rPr lang="zh-TW" altLang="en-US" sz="1600" dirty="0">
                <a:solidFill>
                  <a:srgbClr val="000000"/>
                </a:solidFill>
                <a:latin typeface="+mn-ea"/>
                <a:ea typeface="+mn-ea"/>
                <a:sym typeface="DotumChe" pitchFamily="49" charset="-127"/>
              </a:rPr>
              <a:t>）：</a:t>
            </a:r>
          </a:p>
          <a:p>
            <a:pPr>
              <a:spcAft>
                <a:spcPts val="600"/>
              </a:spcAft>
            </a:pPr>
            <a:r>
              <a:rPr lang="en-US" altLang="zh-TW" sz="1600" dirty="0">
                <a:solidFill>
                  <a:srgbClr val="000000"/>
                </a:solidFill>
                <a:latin typeface="+mn-ea"/>
                <a:ea typeface="+mn-ea"/>
                <a:sym typeface="DotumChe" pitchFamily="49" charset="-127"/>
              </a:rPr>
              <a:t>     </a:t>
            </a:r>
            <a:r>
              <a:rPr lang="zh-TW" altLang="en-US" sz="1600" dirty="0">
                <a:solidFill>
                  <a:srgbClr val="000000"/>
                </a:solidFill>
                <a:latin typeface="+mn-ea"/>
                <a:ea typeface="+mn-ea"/>
                <a:sym typeface="DotumChe" pitchFamily="49" charset="-127"/>
              </a:rPr>
              <a:t>如此以來便可以補償那些樣本較少的類別</a:t>
            </a: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en-US" altLang="zh-TW" sz="1600" dirty="0">
              <a:solidFill>
                <a:srgbClr val="000000"/>
              </a:solidFill>
              <a:latin typeface="+mn-ea"/>
              <a:ea typeface="+mn-ea"/>
              <a:sym typeface="DotumChe" pitchFamily="49" charset="-127"/>
            </a:endParaRPr>
          </a:p>
          <a:p>
            <a:pPr>
              <a:spcAft>
                <a:spcPts val="600"/>
              </a:spcAft>
            </a:pPr>
            <a:endParaRPr lang="zh-TW" altLang="en-US" sz="1600" dirty="0">
              <a:solidFill>
                <a:srgbClr val="000000"/>
              </a:solidFill>
              <a:latin typeface="+mn-ea"/>
              <a:ea typeface="+mn-ea"/>
              <a:sym typeface="DotumChe" pitchFamily="49" charset="-127"/>
            </a:endParaRPr>
          </a:p>
          <a:p>
            <a:pPr>
              <a:spcAft>
                <a:spcPts val="600"/>
              </a:spcAft>
            </a:pPr>
            <a:endParaRPr lang="en-US" sz="16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7876600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52016" y="254279"/>
            <a:ext cx="22541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dirty="0" err="1">
                <a:solidFill>
                  <a:srgbClr val="005374"/>
                </a:solidFill>
                <a:latin typeface="+mn-ea"/>
                <a:ea typeface="+mn-ea"/>
                <a:sym typeface="DotumChe" pitchFamily="49" charset="-127"/>
              </a:rPr>
              <a:t>LightGBM</a:t>
            </a:r>
            <a:endParaRPr lang="en-US" altLang="zh-TW" sz="3200" b="1" dirty="0">
              <a:solidFill>
                <a:srgbClr val="005374"/>
              </a:solidFill>
              <a:latin typeface="+mn-ea"/>
              <a:ea typeface="+mn-ea"/>
              <a:sym typeface="DotumChe" pitchFamily="49" charset="-127"/>
            </a:endParaRPr>
          </a:p>
        </p:txBody>
      </p:sp>
      <p:sp>
        <p:nvSpPr>
          <p:cNvPr id="7208" name="矩形 101"/>
          <p:cNvSpPr>
            <a:spLocks noChangeArrowheads="1"/>
          </p:cNvSpPr>
          <p:nvPr/>
        </p:nvSpPr>
        <p:spPr bwMode="auto">
          <a:xfrm>
            <a:off x="396242" y="1009513"/>
            <a:ext cx="7421878"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Gradient-based One-Side Sampling (GOSS) : </a:t>
            </a:r>
          </a:p>
          <a:p>
            <a:pPr lvl="1">
              <a:spcAft>
                <a:spcPts val="600"/>
              </a:spcAft>
            </a:pPr>
            <a:r>
              <a:rPr lang="en-US" altLang="zh-TW" sz="1400" dirty="0">
                <a:solidFill>
                  <a:srgbClr val="000000"/>
                </a:solidFill>
                <a:latin typeface="+mn-ea"/>
                <a:ea typeface="+mn-ea"/>
                <a:sym typeface="DotumChe" pitchFamily="49" charset="-127"/>
              </a:rPr>
              <a:t>Drop instances with little contribution to information gain. This(down sampling) will lead to more accurate gain estimation than uniformly random sampling.</a:t>
            </a:r>
          </a:p>
          <a:p>
            <a:pPr lvl="1">
              <a:spcAft>
                <a:spcPts val="600"/>
              </a:spcAft>
            </a:pPr>
            <a:r>
              <a:rPr lang="zh-TW" altLang="en-US" sz="1400" dirty="0">
                <a:solidFill>
                  <a:srgbClr val="000000"/>
                </a:solidFill>
                <a:latin typeface="+mn-ea"/>
                <a:ea typeface="+mn-ea"/>
                <a:sym typeface="DotumChe" pitchFamily="49" charset="-127"/>
              </a:rPr>
              <a:t>在取樣時，隨機捨棄掉對損失函數貢獻較小（小於閾值）的點再做取樣，這樣比全部隨機取樣的估計值來得好。</a:t>
            </a:r>
          </a:p>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Exclusive Feature Bundling (EFB) :</a:t>
            </a:r>
          </a:p>
          <a:p>
            <a:pPr lvl="1">
              <a:spcAft>
                <a:spcPts val="600"/>
              </a:spcAft>
            </a:pPr>
            <a:r>
              <a:rPr lang="en-US" altLang="zh-TW" sz="1400" dirty="0">
                <a:solidFill>
                  <a:srgbClr val="000000"/>
                </a:solidFill>
                <a:latin typeface="+mn-ea"/>
                <a:ea typeface="+mn-ea"/>
                <a:sym typeface="DotumChe" pitchFamily="49" charset="-127"/>
              </a:rPr>
              <a:t>Reduce the number of effective features. Developers design an algorithm to safely pack those almost mutually exclusive feature in sparse feature space(</a:t>
            </a:r>
            <a:r>
              <a:rPr lang="en-US" altLang="zh-TW" sz="1400" dirty="0" err="1">
                <a:solidFill>
                  <a:srgbClr val="000000"/>
                </a:solidFill>
                <a:latin typeface="+mn-ea"/>
                <a:ea typeface="+mn-ea"/>
                <a:sym typeface="DotumChe" pitchFamily="49" charset="-127"/>
              </a:rPr>
              <a:t>e.g.many</a:t>
            </a:r>
            <a:r>
              <a:rPr lang="en-US" altLang="zh-TW" sz="1400" dirty="0">
                <a:solidFill>
                  <a:srgbClr val="000000"/>
                </a:solidFill>
                <a:latin typeface="+mn-ea"/>
                <a:ea typeface="+mn-ea"/>
                <a:sym typeface="DotumChe" pitchFamily="49" charset="-127"/>
              </a:rPr>
              <a:t> one-hot features) =&gt; Significant speed up in large-scaled data according to the experiments.</a:t>
            </a:r>
          </a:p>
          <a:p>
            <a:pPr lvl="1">
              <a:spcAft>
                <a:spcPts val="600"/>
              </a:spcAft>
            </a:pPr>
            <a:r>
              <a:rPr lang="zh-TW" altLang="en-US" sz="1400" dirty="0">
                <a:solidFill>
                  <a:srgbClr val="000000"/>
                </a:solidFill>
                <a:latin typeface="+mn-ea"/>
                <a:ea typeface="+mn-ea"/>
                <a:sym typeface="DotumChe" pitchFamily="49" charset="-127"/>
              </a:rPr>
              <a:t>在稀疏（很多值為</a:t>
            </a:r>
            <a:r>
              <a:rPr lang="en-US" altLang="zh-TW" sz="1400" dirty="0">
                <a:solidFill>
                  <a:srgbClr val="000000"/>
                </a:solidFill>
                <a:latin typeface="+mn-ea"/>
                <a:ea typeface="+mn-ea"/>
                <a:sym typeface="DotumChe" pitchFamily="49" charset="-127"/>
              </a:rPr>
              <a:t>0</a:t>
            </a:r>
            <a:r>
              <a:rPr lang="zh-TW" altLang="en-US" sz="1400" dirty="0">
                <a:solidFill>
                  <a:srgbClr val="000000"/>
                </a:solidFill>
                <a:latin typeface="+mn-ea"/>
                <a:ea typeface="+mn-ea"/>
                <a:sym typeface="DotumChe" pitchFamily="49" charset="-127"/>
              </a:rPr>
              <a:t>）的特徵空間中，使用一種演算法去安全地合併一些（幾乎）互斥的特徵。在處理大型資料即時，可以使得運算過程大幅加快。</a:t>
            </a:r>
          </a:p>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leaf-wise growing</a:t>
            </a:r>
            <a:r>
              <a:rPr lang="zh-TW" altLang="en-US" sz="1400" dirty="0">
                <a:solidFill>
                  <a:srgbClr val="000000"/>
                </a:solidFill>
                <a:latin typeface="+mn-ea"/>
                <a:ea typeface="+mn-ea"/>
                <a:sym typeface="DotumChe" pitchFamily="49" charset="-127"/>
              </a:rPr>
              <a:t>： </a:t>
            </a:r>
            <a:r>
              <a:rPr lang="en-US" altLang="zh-TW" sz="1400" dirty="0">
                <a:solidFill>
                  <a:srgbClr val="000000"/>
                </a:solidFill>
                <a:latin typeface="+mn-ea"/>
                <a:ea typeface="+mn-ea"/>
                <a:sym typeface="DotumChe" pitchFamily="49" charset="-127"/>
              </a:rPr>
              <a:t>&lt;=&gt;</a:t>
            </a:r>
            <a:r>
              <a:rPr lang="en-US" altLang="zh-TW" sz="1400" dirty="0" err="1">
                <a:solidFill>
                  <a:srgbClr val="000000"/>
                </a:solidFill>
                <a:latin typeface="+mn-ea"/>
                <a:ea typeface="+mn-ea"/>
                <a:sym typeface="DotumChe" pitchFamily="49" charset="-127"/>
              </a:rPr>
              <a:t>XGBoost</a:t>
            </a:r>
            <a:r>
              <a:rPr lang="en-US" altLang="zh-TW" sz="1400" dirty="0">
                <a:solidFill>
                  <a:srgbClr val="000000"/>
                </a:solidFill>
                <a:latin typeface="+mn-ea"/>
                <a:ea typeface="+mn-ea"/>
                <a:sym typeface="DotumChe" pitchFamily="49" charset="-127"/>
              </a:rPr>
              <a:t> level-</a:t>
            </a:r>
            <a:r>
              <a:rPr lang="en-US" altLang="zh-TW" sz="1400" dirty="0" err="1">
                <a:solidFill>
                  <a:srgbClr val="000000"/>
                </a:solidFill>
                <a:latin typeface="+mn-ea"/>
                <a:ea typeface="+mn-ea"/>
                <a:sym typeface="DotumChe" pitchFamily="49" charset="-127"/>
              </a:rPr>
              <a:t>wisegrowing</a:t>
            </a:r>
            <a:endParaRPr lang="en-US" altLang="zh-TW" sz="1400" dirty="0">
              <a:solidFill>
                <a:srgbClr val="000000"/>
              </a:solidFill>
              <a:latin typeface="+mn-ea"/>
              <a:ea typeface="+mn-ea"/>
              <a:sym typeface="DotumChe" pitchFamily="49" charset="-127"/>
            </a:endParaRPr>
          </a:p>
          <a:p>
            <a:pPr lvl="1">
              <a:spcAft>
                <a:spcPts val="600"/>
              </a:spcAft>
            </a:pPr>
            <a:r>
              <a:rPr lang="zh-TW" altLang="en-US" sz="1400" dirty="0">
                <a:solidFill>
                  <a:srgbClr val="000000"/>
                </a:solidFill>
                <a:latin typeface="+mn-ea"/>
                <a:ea typeface="+mn-ea"/>
                <a:sym typeface="DotumChe" pitchFamily="49" charset="-127"/>
              </a:rPr>
              <a:t>每次都是從當前所有葉子節點中去找分裂能帶來最多效益的節點去分枝，比較大的機率會長出較深的決策樹。</a:t>
            </a:r>
          </a:p>
          <a:p>
            <a:pPr marL="342900" indent="-342900">
              <a:spcAft>
                <a:spcPts val="600"/>
              </a:spcAft>
              <a:buFont typeface="Arial" panose="020B0604020202020204" pitchFamily="34" charset="0"/>
              <a:buChar char="•"/>
            </a:pPr>
            <a:endParaRPr lang="en-US" altLang="zh-TW" sz="1400" dirty="0">
              <a:solidFill>
                <a:srgbClr val="000000"/>
              </a:solidFill>
              <a:latin typeface="+mn-ea"/>
              <a:ea typeface="+mn-ea"/>
              <a:sym typeface="DotumChe" pitchFamily="49" charset="-127"/>
            </a:endParaRPr>
          </a:p>
          <a:p>
            <a:pPr>
              <a:spcAft>
                <a:spcPts val="600"/>
              </a:spcAft>
            </a:pPr>
            <a:endParaRPr lang="zh-TW" altLang="en-US" sz="1400" dirty="0">
              <a:solidFill>
                <a:srgbClr val="000000"/>
              </a:solidFill>
              <a:latin typeface="+mn-ea"/>
              <a:ea typeface="+mn-ea"/>
              <a:sym typeface="DotumChe" pitchFamily="49" charset="-127"/>
            </a:endParaRPr>
          </a:p>
          <a:p>
            <a:pPr>
              <a:spcAft>
                <a:spcPts val="600"/>
              </a:spcAft>
            </a:pPr>
            <a:endParaRPr lang="en-US" sz="14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89549421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2497014"/>
            <a:ext cx="5249863" cy="830997"/>
            <a:chOff x="0" y="-57161"/>
            <a:chExt cx="5250472"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1770" y="-57161"/>
              <a:ext cx="492501"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3501686"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Imbalanced data</a:t>
              </a:r>
            </a:p>
          </p:txBody>
        </p:sp>
      </p:grpSp>
      <p:grpSp>
        <p:nvGrpSpPr>
          <p:cNvPr id="6178" name="Group 34"/>
          <p:cNvGrpSpPr>
            <a:grpSpLocks/>
          </p:cNvGrpSpPr>
          <p:nvPr/>
        </p:nvGrpSpPr>
        <p:grpSpPr bwMode="auto">
          <a:xfrm>
            <a:off x="2685937" y="2730726"/>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96443028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61632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pic>
        <p:nvPicPr>
          <p:cNvPr id="3076" name="Picture 4" descr="https://lh5.googleusercontent.com/DFmiQnjMw-Y1iIVBkCT3tphtRd0ZhMbhII_A8BRgNO9YAX0NNkwxLZrLMyOLZSrJqo5-jY7JcWbNPuwG4ptO8PQm_IEcW1U9G6N_7BaCVm3ZJHL6w7bw4QLkWGtFVg7HFVJc">
            <a:extLst>
              <a:ext uri="{FF2B5EF4-FFF2-40B4-BE49-F238E27FC236}">
                <a16:creationId xmlns:a16="http://schemas.microsoft.com/office/drawing/2014/main" id="{6254C9DE-A221-462E-9051-AEB0E7927E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985" y="1646876"/>
            <a:ext cx="3901239" cy="26018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FE6901AB-FBEE-4502-8CAC-12CD905177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064" y="1646876"/>
            <a:ext cx="4017315" cy="265634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255328"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spTree>
    <p:extLst>
      <p:ext uri="{BB962C8B-B14F-4D97-AF65-F5344CB8AC3E}">
        <p14:creationId xmlns:p14="http://schemas.microsoft.com/office/powerpoint/2010/main" val="217956618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238184" y="1139822"/>
            <a:ext cx="18138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434169" y="1139822"/>
            <a:ext cx="2130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 </a:t>
            </a:r>
          </a:p>
        </p:txBody>
      </p:sp>
      <p:pic>
        <p:nvPicPr>
          <p:cNvPr id="12" name="Picture 4" descr="https://lh6.googleusercontent.com/XX2hUPMTM1lt137wJPZce4PaEp1p8mmnEif9rDiXMCp-L-Bvd33PWgwr1oE_iV8daPk5CHbOV2tNb77boIaHnGZtbFOdlGTcXzGGFEPLwRuArfy9QtB7rQlKhCsIOXyxzyMR">
            <a:extLst>
              <a:ext uri="{FF2B5EF4-FFF2-40B4-BE49-F238E27FC236}">
                <a16:creationId xmlns:a16="http://schemas.microsoft.com/office/drawing/2014/main" id="{F2692624-9C4E-446A-A744-E9A9E9361E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5" y="1478376"/>
            <a:ext cx="4147239" cy="27659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ub30VRweSAV8F1nR6SI3AMXbiIEhx9Xe9rwLcLGYqf4mYrqpU7PAGjlhn3BmIBoaT9t7hqwaR6Zu5vr226R3JECWbQoQHKZGhXtaZw6mY1COxb9vEvJjLzwVsw">
            <a:extLst>
              <a:ext uri="{FF2B5EF4-FFF2-40B4-BE49-F238E27FC236}">
                <a16:creationId xmlns:a16="http://schemas.microsoft.com/office/drawing/2014/main" id="{3A604820-41B4-4B3E-9C33-FA79AA34B8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0549" y="1531716"/>
            <a:ext cx="4147240" cy="276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264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786680" y="1077752"/>
            <a:ext cx="1140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XGBoost</a:t>
            </a:r>
            <a:r>
              <a:rPr lang="en-US" sz="1600" b="1" dirty="0">
                <a:solidFill>
                  <a:srgbClr val="00638A"/>
                </a:solidFill>
                <a:latin typeface="+mn-ea"/>
                <a:ea typeface="+mn-ea"/>
                <a:sym typeface="DotumChe" pitchFamily="49" charset="-127"/>
              </a:rPr>
              <a:t>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7001724" y="1080241"/>
            <a:ext cx="1282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LightGBM</a:t>
            </a:r>
            <a:r>
              <a:rPr lang="en-US" sz="1600" b="1" dirty="0">
                <a:solidFill>
                  <a:srgbClr val="00638A"/>
                </a:solidFill>
                <a:latin typeface="+mn-ea"/>
                <a:ea typeface="+mn-ea"/>
                <a:sym typeface="DotumChe" pitchFamily="49" charset="-127"/>
              </a:rPr>
              <a:t> </a:t>
            </a:r>
          </a:p>
        </p:txBody>
      </p:sp>
      <p:pic>
        <p:nvPicPr>
          <p:cNvPr id="4098" name="Picture 2" descr="https://lh6.googleusercontent.com/lYAQ54i0kuegXN4jwN3telIRFRp0HQ_taTkhmOqEB4gZy2yi1bDPwtqIBgYCPAXAT-GkE2YkaelWUu1bql9F59w9cogvuxcZ89mrxsPdiyqZvZLlg5Ac26m06k_NB17Ipbp6">
            <a:extLst>
              <a:ext uri="{FF2B5EF4-FFF2-40B4-BE49-F238E27FC236}">
                <a16:creationId xmlns:a16="http://schemas.microsoft.com/office/drawing/2014/main" id="{9747EFD7-0126-48E4-B54C-4F508026BC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64" y="1356727"/>
            <a:ext cx="4428605" cy="29536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zc3Cbm9Nx5oK8rfGM02OWljLiLG5g59nGzsC_vq8Yvq8F6kVv4pbn_5dUHfbcSQmDlx2gyYwqmefb6tRYZTsWQIwRoXK1i1uH92J1gFwjWwpgvICt0Wu_Dwhqw">
            <a:extLst>
              <a:ext uri="{FF2B5EF4-FFF2-40B4-BE49-F238E27FC236}">
                <a16:creationId xmlns:a16="http://schemas.microsoft.com/office/drawing/2014/main" id="{0FA8D19E-9F86-411F-8E39-8FCBCD66E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083" y="1416306"/>
            <a:ext cx="4428605" cy="295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5782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pic>
        <p:nvPicPr>
          <p:cNvPr id="5122" name="Picture 2" descr="https://lh6.googleusercontent.com/dcUHIv1hwtQRtDM2xBt10Z5LUpYk87tfkuvNTusruSvVQ9FPPX2zkx4buQDd0irbZl3WTSiWbhNdaTSOONt9YuUMH6ujJ3PSZ3YGD5bKQArBXI0zZ-NqvxcDLlpma_6wwmql">
            <a:extLst>
              <a:ext uri="{FF2B5EF4-FFF2-40B4-BE49-F238E27FC236}">
                <a16:creationId xmlns:a16="http://schemas.microsoft.com/office/drawing/2014/main" id="{CD3BA39C-D2B6-4D2D-9412-313A3F0571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708940"/>
            <a:ext cx="2538358" cy="253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D18EE62C-F18F-4EFE-A2D0-8465F247BA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076" y="1708940"/>
            <a:ext cx="2319948" cy="254198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3"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82F87557-A811-4072-AD56-7E03D85B8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454"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523104" y="1319173"/>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a:t>
            </a:r>
          </a:p>
        </p:txBody>
      </p:sp>
    </p:spTree>
    <p:extLst>
      <p:ext uri="{BB962C8B-B14F-4D97-AF65-F5344CB8AC3E}">
        <p14:creationId xmlns:p14="http://schemas.microsoft.com/office/powerpoint/2010/main" val="127058037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069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4032429" y="1319173"/>
            <a:ext cx="10791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XGBoost</a:t>
            </a:r>
            <a:endParaRPr lang="en-US" sz="1600" b="1" dirty="0">
              <a:solidFill>
                <a:srgbClr val="00638A"/>
              </a:solidFill>
              <a:latin typeface="+mn-ea"/>
              <a:ea typeface="+mn-ea"/>
              <a:sym typeface="DotumChe" pitchFamily="49" charset="-127"/>
            </a:endParaRPr>
          </a:p>
        </p:txBody>
      </p:sp>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771757" y="1319173"/>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LightGBM</a:t>
            </a:r>
            <a:endParaRPr lang="en-US" sz="1600" b="1" dirty="0">
              <a:solidFill>
                <a:srgbClr val="00638A"/>
              </a:solidFill>
              <a:latin typeface="+mn-ea"/>
              <a:ea typeface="+mn-ea"/>
              <a:sym typeface="DotumChe" pitchFamily="49" charset="-127"/>
            </a:endParaRPr>
          </a:p>
        </p:txBody>
      </p:sp>
      <p:pic>
        <p:nvPicPr>
          <p:cNvPr id="15" name="Picture 2" descr="https://lh3.googleusercontent.com/F0OYLVWQgGhHabnamtR8JeM0tiUI5KZGdgd8iZ-HjkhxM_zxGH0pnlli4FU8JsBvLIFiIeDcp3Ryqk1-Ik-mMYg1qTE6757hKzL-st7GAxUqQ6v6Rqbj0E9T_h7UmEni6wR_">
            <a:extLst>
              <a:ext uri="{FF2B5EF4-FFF2-40B4-BE49-F238E27FC236}">
                <a16:creationId xmlns:a16="http://schemas.microsoft.com/office/drawing/2014/main" id="{4994C870-9685-4E91-B22A-16671664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1" y="1657727"/>
            <a:ext cx="2693154" cy="26931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6.googleusercontent.com/aJUvXhH8ILlrVjtkSNjloHHGnSQQdOQpKasSoBU3_e5v-OAnDDgqCS0ykgwCPWF1ps6lT9my5Wc8pnnDWjJRdTuU8Q_SP0Vl150hva-ohhZ5uCWgeTEYMvGsPSsvjjE1xqSr">
            <a:extLst>
              <a:ext uri="{FF2B5EF4-FFF2-40B4-BE49-F238E27FC236}">
                <a16:creationId xmlns:a16="http://schemas.microsoft.com/office/drawing/2014/main" id="{45275A65-970E-4D39-8C59-B09B3F956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487" y="1657727"/>
            <a:ext cx="2693154" cy="26931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4225DA29-4E19-4BB7-A164-1CEEF2EC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325" y="1703448"/>
            <a:ext cx="2693154" cy="269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9002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ROC Curve --- opt_score1</a:t>
            </a:r>
            <a:endParaRPr lang="en-US" sz="2400" b="1" dirty="0">
              <a:solidFill>
                <a:srgbClr val="004D6C"/>
              </a:solidFill>
              <a:latin typeface="+mn-ea"/>
              <a:ea typeface="+mn-ea"/>
              <a:sym typeface="DotumChe" pitchFamily="49" charset="-127"/>
            </a:endParaRPr>
          </a:p>
        </p:txBody>
      </p:sp>
      <p:pic>
        <p:nvPicPr>
          <p:cNvPr id="1026" name="Picture 2" descr="https://lh3.googleusercontent.com/NnVngTqDY3GfsghuUIVzFrcBf1u56apvJsLFJ-A0n6lm5MNr6OjfA4WsTBlbrlw4bFd0Virqgcg9ZXA5KBnlIF23O9iqazmjzPetfZlJlld8bxR4atiE3Uh3pQ">
            <a:extLst>
              <a:ext uri="{FF2B5EF4-FFF2-40B4-BE49-F238E27FC236}">
                <a16:creationId xmlns:a16="http://schemas.microsoft.com/office/drawing/2014/main" id="{7DB6E444-B980-4434-8129-B5F17B97B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7676" y="1120772"/>
            <a:ext cx="5480055" cy="362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2429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100458" y="940309"/>
            <a:ext cx="5249862" cy="912317"/>
            <a:chOff x="0" y="-82552"/>
            <a:chExt cx="5250472" cy="1248982"/>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28494" y="-82552"/>
              <a:ext cx="494102" cy="124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4495" y="1728580"/>
            <a:ext cx="5249862" cy="985525"/>
            <a:chOff x="0" y="-91766"/>
            <a:chExt cx="5250472" cy="1379437"/>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17256" y="-91766"/>
              <a:ext cx="511738" cy="13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100458" y="156912"/>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48645" y="-57161"/>
              <a:ext cx="418753"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問題描述</a:t>
              </a:r>
              <a:endParaRPr lang="zh-CN" altLang="en-US" sz="2000" dirty="0">
                <a:solidFill>
                  <a:srgbClr val="000000"/>
                </a:solidFill>
                <a:ea typeface="微软雅黑" pitchFamily="34" charset="-122"/>
              </a:endParaRPr>
            </a:p>
          </p:txBody>
        </p:sp>
      </p:grpSp>
      <p:grpSp>
        <p:nvGrpSpPr>
          <p:cNvPr id="6178" name="Group 34"/>
          <p:cNvGrpSpPr>
            <a:grpSpLocks/>
          </p:cNvGrpSpPr>
          <p:nvPr/>
        </p:nvGrpSpPr>
        <p:grpSpPr bwMode="auto">
          <a:xfrm>
            <a:off x="2586796" y="400892"/>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182945403"/>
              </p:ext>
            </p:extLst>
          </p:nvPr>
        </p:nvGraphicFramePr>
        <p:xfrm>
          <a:off x="406481" y="936981"/>
          <a:ext cx="6809656" cy="394208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0.59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0.92</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1</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0.23</a:t>
                      </a:r>
                      <a:endParaRPr lang="zh-TW" altLang="en-US">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0.59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0.91</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0.08</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0.04</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0.26</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0.25</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0.92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1</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0.23</a:t>
                      </a:r>
                      <a:endParaRPr lang="zh-TW" altLang="en-US">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DNN-MFSE</a:t>
                      </a:r>
                    </a:p>
                  </a:txBody>
                  <a:tcPr marL="63500" marR="63500" marT="63500" marB="63500"/>
                </a:tc>
                <a:tc>
                  <a:txBody>
                    <a:bodyPr/>
                    <a:lstStyle/>
                    <a:p>
                      <a:pPr algn="r" fontAlgn="t"/>
                      <a:r>
                        <a:rPr lang="zh-TW" altLang="en-US">
                          <a:effectLst/>
                          <a:latin typeface="+mn-ea"/>
                          <a:ea typeface="+mn-ea"/>
                        </a:rPr>
                        <a:t> </a:t>
                      </a: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0.26</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0.67</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0.69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0.43</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4060136325"/>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0.75</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0.92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0.08</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0.05</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0.25</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3418105680"/>
                  </a:ext>
                </a:extLst>
              </a:tr>
              <a:tr h="492760">
                <a:tc>
                  <a:txBody>
                    <a:bodyPr/>
                    <a:lstStyle/>
                    <a:p>
                      <a:pPr rtl="0" fontAlgn="t">
                        <a:spcBef>
                          <a:spcPts val="0"/>
                        </a:spcBef>
                        <a:spcAft>
                          <a:spcPts val="0"/>
                        </a:spcAft>
                      </a:pPr>
                      <a:r>
                        <a:rPr lang="en-US" sz="1200" b="0" i="0" u="none" strike="noStrike">
                          <a:solidFill>
                            <a:srgbClr val="000000"/>
                          </a:solidFill>
                          <a:effectLst/>
                          <a:latin typeface="+mn-ea"/>
                          <a:ea typeface="+mn-ea"/>
                        </a:rPr>
                        <a:t>XGBoost</a:t>
                      </a:r>
                      <a:endParaRPr 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0.27</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0.65</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0.17</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0.72</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0.46</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2433333176"/>
                  </a:ext>
                </a:extLst>
              </a:tr>
              <a:tr h="492760">
                <a:tc>
                  <a:txBody>
                    <a:bodyPr/>
                    <a:lstStyle/>
                    <a:p>
                      <a:pPr rtl="0" fontAlgn="t">
                        <a:spcBef>
                          <a:spcPts val="0"/>
                        </a:spcBef>
                        <a:spcAft>
                          <a:spcPts val="0"/>
                        </a:spcAft>
                      </a:pPr>
                      <a:r>
                        <a:rPr lang="en-US" sz="1200" b="0" i="0" u="none" strike="noStrike" dirty="0" err="1">
                          <a:solidFill>
                            <a:srgbClr val="000000"/>
                          </a:solidFill>
                          <a:effectLst/>
                          <a:latin typeface="+mn-ea"/>
                          <a:ea typeface="+mn-ea"/>
                        </a:rPr>
                        <a:t>LightGBM</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0.47</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3789431975"/>
                  </a:ext>
                </a:extLst>
              </a:tr>
            </a:tbl>
          </a:graphicData>
        </a:graphic>
      </p:graphicFrame>
    </p:spTree>
    <p:extLst>
      <p:ext uri="{BB962C8B-B14F-4D97-AF65-F5344CB8AC3E}">
        <p14:creationId xmlns:p14="http://schemas.microsoft.com/office/powerpoint/2010/main" val="423198849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571307408"/>
              </p:ext>
            </p:extLst>
          </p:nvPr>
        </p:nvGraphicFramePr>
        <p:xfrm>
          <a:off x="368726" y="1403068"/>
          <a:ext cx="6809655" cy="2691040"/>
        </p:xfrm>
        <a:graphic>
          <a:graphicData uri="http://schemas.openxmlformats.org/drawingml/2006/table">
            <a:tbl>
              <a:tblPr firstRow="1" bandRow="1">
                <a:tableStyleId>{5C22544A-7EE6-4342-B048-85BDC9FD1C3A}</a:tableStyleId>
              </a:tblPr>
              <a:tblGrid>
                <a:gridCol w="949535">
                  <a:extLst>
                    <a:ext uri="{9D8B030D-6E8A-4147-A177-3AD203B41FA5}">
                      <a16:colId xmlns:a16="http://schemas.microsoft.com/office/drawing/2014/main" val="2125539417"/>
                    </a:ext>
                  </a:extLst>
                </a:gridCol>
                <a:gridCol w="837160">
                  <a:extLst>
                    <a:ext uri="{9D8B030D-6E8A-4147-A177-3AD203B41FA5}">
                      <a16:colId xmlns:a16="http://schemas.microsoft.com/office/drawing/2014/main" val="19605854"/>
                    </a:ext>
                  </a:extLst>
                </a:gridCol>
                <a:gridCol w="837160">
                  <a:extLst>
                    <a:ext uri="{9D8B030D-6E8A-4147-A177-3AD203B41FA5}">
                      <a16:colId xmlns:a16="http://schemas.microsoft.com/office/drawing/2014/main" val="2904858175"/>
                    </a:ext>
                  </a:extLst>
                </a:gridCol>
                <a:gridCol w="837160">
                  <a:extLst>
                    <a:ext uri="{9D8B030D-6E8A-4147-A177-3AD203B41FA5}">
                      <a16:colId xmlns:a16="http://schemas.microsoft.com/office/drawing/2014/main" val="2637214348"/>
                    </a:ext>
                  </a:extLst>
                </a:gridCol>
                <a:gridCol w="837160">
                  <a:extLst>
                    <a:ext uri="{9D8B030D-6E8A-4147-A177-3AD203B41FA5}">
                      <a16:colId xmlns:a16="http://schemas.microsoft.com/office/drawing/2014/main" val="3461572779"/>
                    </a:ext>
                  </a:extLst>
                </a:gridCol>
                <a:gridCol w="837160">
                  <a:extLst>
                    <a:ext uri="{9D8B030D-6E8A-4147-A177-3AD203B41FA5}">
                      <a16:colId xmlns:a16="http://schemas.microsoft.com/office/drawing/2014/main" val="458649099"/>
                    </a:ext>
                  </a:extLst>
                </a:gridCol>
                <a:gridCol w="837160">
                  <a:extLst>
                    <a:ext uri="{9D8B030D-6E8A-4147-A177-3AD203B41FA5}">
                      <a16:colId xmlns:a16="http://schemas.microsoft.com/office/drawing/2014/main" val="3993942777"/>
                    </a:ext>
                  </a:extLst>
                </a:gridCol>
                <a:gridCol w="837160">
                  <a:extLst>
                    <a:ext uri="{9D8B030D-6E8A-4147-A177-3AD203B41FA5}">
                      <a16:colId xmlns:a16="http://schemas.microsoft.com/office/drawing/2014/main" val="3705826335"/>
                    </a:ext>
                  </a:extLst>
                </a:gridCol>
              </a:tblGrid>
              <a:tr h="36000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0.59</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0.92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1</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-19237</a:t>
                      </a:r>
                      <a:endParaRPr lang="zh-TW" altLang="en-US" sz="1200" dirty="0">
                        <a:effectLst/>
                      </a:endParaRPr>
                    </a:p>
                  </a:txBody>
                  <a:tcPr marL="63500" marR="63500" marT="63500" marB="63500"/>
                </a:tc>
                <a:extLst>
                  <a:ext uri="{0D108BD9-81ED-4DB2-BD59-A6C34878D82A}">
                    <a16:rowId xmlns:a16="http://schemas.microsoft.com/office/drawing/2014/main" val="1066015214"/>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0.91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0.08</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0.04</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0.26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0.99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-18008</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40197356"/>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0.55</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0.92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-19238</a:t>
                      </a:r>
                      <a:endParaRPr lang="zh-TW" altLang="en-US" sz="1200" dirty="0">
                        <a:effectLst/>
                      </a:endParaRPr>
                    </a:p>
                  </a:txBody>
                  <a:tcPr marL="63500" marR="63500" marT="63500" marB="63500"/>
                </a:tc>
                <a:extLst>
                  <a:ext uri="{0D108BD9-81ED-4DB2-BD59-A6C34878D82A}">
                    <a16:rowId xmlns:a16="http://schemas.microsoft.com/office/drawing/2014/main" val="1214778512"/>
                  </a:ext>
                </a:extLst>
              </a:tr>
              <a:tr h="360000">
                <a:tc>
                  <a:txBody>
                    <a:bodyPr/>
                    <a:lstStyle/>
                    <a:p>
                      <a:pPr rtl="0" fontAlgn="t">
                        <a:spcBef>
                          <a:spcPts val="0"/>
                        </a:spcBef>
                        <a:spcAft>
                          <a:spcPts val="0"/>
                        </a:spcAft>
                      </a:pPr>
                      <a:r>
                        <a:rPr lang="en-US" sz="1200" b="0" i="0" u="none" strike="noStrike">
                          <a:solidFill>
                            <a:srgbClr val="000000"/>
                          </a:solidFill>
                          <a:effectLst/>
                          <a:latin typeface="+mn-ea"/>
                          <a:ea typeface="+mn-ea"/>
                        </a:rPr>
                        <a:t>XGBoost</a:t>
                      </a:r>
                      <a:endParaRPr 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0.72</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0.27</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0.65</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0.17</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1167</a:t>
                      </a:r>
                      <a:endParaRPr lang="zh-TW" altLang="en-US" sz="1200" dirty="0">
                        <a:effectLst/>
                      </a:endParaRPr>
                    </a:p>
                  </a:txBody>
                  <a:tcPr marL="63500" marR="63500" marT="63500" marB="63500"/>
                </a:tc>
                <a:extLst>
                  <a:ext uri="{0D108BD9-81ED-4DB2-BD59-A6C34878D82A}">
                    <a16:rowId xmlns:a16="http://schemas.microsoft.com/office/drawing/2014/main" val="2433333176"/>
                  </a:ext>
                </a:extLst>
              </a:tr>
              <a:tr h="360000">
                <a:tc>
                  <a:txBody>
                    <a:bodyPr/>
                    <a:lstStyle/>
                    <a:p>
                      <a:pPr rtl="0" fontAlgn="t">
                        <a:spcBef>
                          <a:spcPts val="0"/>
                        </a:spcBef>
                        <a:spcAft>
                          <a:spcPts val="0"/>
                        </a:spcAft>
                      </a:pPr>
                      <a:r>
                        <a:rPr lang="en-US" sz="1200" b="0" i="0" u="none" strike="noStrike" dirty="0" err="1">
                          <a:solidFill>
                            <a:srgbClr val="000000"/>
                          </a:solidFill>
                          <a:effectLst/>
                          <a:latin typeface="+mn-ea"/>
                          <a:ea typeface="+mn-ea"/>
                        </a:rPr>
                        <a:t>LightGBM</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0.76</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0.69</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0.26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0.16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0.69</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2316</a:t>
                      </a:r>
                      <a:endParaRPr lang="zh-TW" altLang="en-US" sz="1200" dirty="0">
                        <a:effectLst/>
                      </a:endParaRPr>
                    </a:p>
                  </a:txBody>
                  <a:tcPr marL="63500" marR="63500" marT="63500" marB="63500"/>
                </a:tc>
                <a:extLst>
                  <a:ext uri="{0D108BD9-81ED-4DB2-BD59-A6C34878D82A}">
                    <a16:rowId xmlns:a16="http://schemas.microsoft.com/office/drawing/2014/main" val="3789431975"/>
                  </a:ext>
                </a:extLst>
              </a:tr>
            </a:tbl>
          </a:graphicData>
        </a:graphic>
      </p:graphicFrame>
    </p:spTree>
    <p:extLst>
      <p:ext uri="{BB962C8B-B14F-4D97-AF65-F5344CB8AC3E}">
        <p14:creationId xmlns:p14="http://schemas.microsoft.com/office/powerpoint/2010/main" val="385175210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41349" y="287664"/>
            <a:ext cx="65314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a:t>
            </a:r>
          </a:p>
        </p:txBody>
      </p:sp>
      <p:sp>
        <p:nvSpPr>
          <p:cNvPr id="26" name="Google Shape;1175;gaa1a569118_1_79">
            <a:extLst>
              <a:ext uri="{FF2B5EF4-FFF2-40B4-BE49-F238E27FC236}">
                <a16:creationId xmlns:a16="http://schemas.microsoft.com/office/drawing/2014/main" id="{DBCA8366-D3FC-44A4-A657-F2482395FAA1}"/>
              </a:ext>
            </a:extLst>
          </p:cNvPr>
          <p:cNvSpPr/>
          <p:nvPr/>
        </p:nvSpPr>
        <p:spPr>
          <a:xfrm>
            <a:off x="11182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6;gaa1a569118_1_79">
            <a:extLst>
              <a:ext uri="{FF2B5EF4-FFF2-40B4-BE49-F238E27FC236}">
                <a16:creationId xmlns:a16="http://schemas.microsoft.com/office/drawing/2014/main" id="{12673E60-5489-446F-9C36-FF08E92AFAB5}"/>
              </a:ext>
            </a:extLst>
          </p:cNvPr>
          <p:cNvSpPr/>
          <p:nvPr/>
        </p:nvSpPr>
        <p:spPr>
          <a:xfrm>
            <a:off x="2288800" y="2593600"/>
            <a:ext cx="535200" cy="182700"/>
          </a:xfrm>
          <a:prstGeom prst="rightArrow">
            <a:avLst>
              <a:gd name="adj1" fmla="val 50000"/>
              <a:gd name="adj2" fmla="val 50000"/>
            </a:avLst>
          </a:prstGeom>
          <a:solidFill>
            <a:srgbClr val="047E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7;gaa1a569118_1_79">
            <a:extLst>
              <a:ext uri="{FF2B5EF4-FFF2-40B4-BE49-F238E27FC236}">
                <a16:creationId xmlns:a16="http://schemas.microsoft.com/office/drawing/2014/main" id="{C3998EE7-CD8B-49C6-ACBF-385D025D4F4B}"/>
              </a:ext>
            </a:extLst>
          </p:cNvPr>
          <p:cNvSpPr/>
          <p:nvPr/>
        </p:nvSpPr>
        <p:spPr>
          <a:xfrm>
            <a:off x="330290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8;gaa1a569118_1_79">
            <a:extLst>
              <a:ext uri="{FF2B5EF4-FFF2-40B4-BE49-F238E27FC236}">
                <a16:creationId xmlns:a16="http://schemas.microsoft.com/office/drawing/2014/main" id="{6F665271-2704-4F0D-B325-6ABEE08463AA}"/>
              </a:ext>
            </a:extLst>
          </p:cNvPr>
          <p:cNvSpPr/>
          <p:nvPr/>
        </p:nvSpPr>
        <p:spPr>
          <a:xfrm>
            <a:off x="35597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9;gaa1a569118_1_79">
            <a:extLst>
              <a:ext uri="{FF2B5EF4-FFF2-40B4-BE49-F238E27FC236}">
                <a16:creationId xmlns:a16="http://schemas.microsoft.com/office/drawing/2014/main" id="{A955B510-BE69-4DC0-B2C8-9F041A30300F}"/>
              </a:ext>
            </a:extLst>
          </p:cNvPr>
          <p:cNvSpPr/>
          <p:nvPr/>
        </p:nvSpPr>
        <p:spPr>
          <a:xfrm>
            <a:off x="3820825"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0;gaa1a569118_1_79">
            <a:extLst>
              <a:ext uri="{FF2B5EF4-FFF2-40B4-BE49-F238E27FC236}">
                <a16:creationId xmlns:a16="http://schemas.microsoft.com/office/drawing/2014/main" id="{1F9ECBDB-B4BC-42D5-8EDA-587835EBE150}"/>
              </a:ext>
            </a:extLst>
          </p:cNvPr>
          <p:cNvSpPr/>
          <p:nvPr/>
        </p:nvSpPr>
        <p:spPr>
          <a:xfrm>
            <a:off x="4077675"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1;gaa1a569118_1_79">
            <a:extLst>
              <a:ext uri="{FF2B5EF4-FFF2-40B4-BE49-F238E27FC236}">
                <a16:creationId xmlns:a16="http://schemas.microsoft.com/office/drawing/2014/main" id="{8F6D89D7-2032-43C2-BF8A-96861B750FDE}"/>
              </a:ext>
            </a:extLst>
          </p:cNvPr>
          <p:cNvSpPr/>
          <p:nvPr/>
        </p:nvSpPr>
        <p:spPr>
          <a:xfrm>
            <a:off x="430830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2;gaa1a569118_1_79">
            <a:extLst>
              <a:ext uri="{FF2B5EF4-FFF2-40B4-BE49-F238E27FC236}">
                <a16:creationId xmlns:a16="http://schemas.microsoft.com/office/drawing/2014/main" id="{110E028E-8E70-42F8-820F-9FBFFC311725}"/>
              </a:ext>
            </a:extLst>
          </p:cNvPr>
          <p:cNvSpPr/>
          <p:nvPr/>
        </p:nvSpPr>
        <p:spPr>
          <a:xfrm>
            <a:off x="45651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3;gaa1a569118_1_79">
            <a:extLst>
              <a:ext uri="{FF2B5EF4-FFF2-40B4-BE49-F238E27FC236}">
                <a16:creationId xmlns:a16="http://schemas.microsoft.com/office/drawing/2014/main" id="{3974DA69-AC48-4B41-9F18-BE9D1947715F}"/>
              </a:ext>
            </a:extLst>
          </p:cNvPr>
          <p:cNvSpPr txBox="1"/>
          <p:nvPr/>
        </p:nvSpPr>
        <p:spPr>
          <a:xfrm>
            <a:off x="1138250" y="4203550"/>
            <a:ext cx="7020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ea"/>
                <a:ea typeface="+mn-ea"/>
                <a:cs typeface="DotumChe"/>
                <a:sym typeface="DotumChe"/>
              </a:rPr>
              <a:t>177		      →  H  →  H  →  ...  →  H  →                         2                       </a:t>
            </a:r>
            <a:endParaRPr sz="1800" dirty="0">
              <a:latin typeface="+mn-ea"/>
              <a:ea typeface="+mn-ea"/>
              <a:cs typeface="DotumChe"/>
              <a:sym typeface="DotumChe"/>
            </a:endParaRPr>
          </a:p>
        </p:txBody>
      </p:sp>
      <p:sp>
        <p:nvSpPr>
          <p:cNvPr id="35" name="Google Shape;1184;gaa1a569118_1_79">
            <a:extLst>
              <a:ext uri="{FF2B5EF4-FFF2-40B4-BE49-F238E27FC236}">
                <a16:creationId xmlns:a16="http://schemas.microsoft.com/office/drawing/2014/main" id="{65F1E31D-2015-479B-84AE-5CDB5D71FDE9}"/>
              </a:ext>
            </a:extLst>
          </p:cNvPr>
          <p:cNvSpPr txBox="1"/>
          <p:nvPr/>
        </p:nvSpPr>
        <p:spPr>
          <a:xfrm>
            <a:off x="3481550" y="1955850"/>
            <a:ext cx="1762500" cy="18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dirty="0"/>
              <a:t>Linear + </a:t>
            </a:r>
            <a:r>
              <a:rPr lang="en-US" sz="1800" dirty="0" err="1"/>
              <a:t>Relu</a:t>
            </a:r>
            <a:endParaRPr sz="1800" dirty="0"/>
          </a:p>
          <a:p>
            <a:pPr marL="0" marR="0" lvl="0" indent="0" algn="l" rtl="0">
              <a:lnSpc>
                <a:spcPct val="100000"/>
              </a:lnSpc>
              <a:spcBef>
                <a:spcPts val="0"/>
              </a:spcBef>
              <a:spcAft>
                <a:spcPts val="0"/>
              </a:spcAft>
              <a:buNone/>
            </a:pPr>
            <a:endParaRPr dirty="0"/>
          </a:p>
        </p:txBody>
      </p:sp>
      <p:sp>
        <p:nvSpPr>
          <p:cNvPr id="36" name="Google Shape;1185;gaa1a569118_1_79">
            <a:extLst>
              <a:ext uri="{FF2B5EF4-FFF2-40B4-BE49-F238E27FC236}">
                <a16:creationId xmlns:a16="http://schemas.microsoft.com/office/drawing/2014/main" id="{BB2D67B1-1741-4846-A911-98079EBC639A}"/>
              </a:ext>
            </a:extLst>
          </p:cNvPr>
          <p:cNvSpPr/>
          <p:nvPr/>
        </p:nvSpPr>
        <p:spPr>
          <a:xfrm>
            <a:off x="7467225" y="2121525"/>
            <a:ext cx="461700" cy="46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6;gaa1a569118_1_79">
            <a:extLst>
              <a:ext uri="{FF2B5EF4-FFF2-40B4-BE49-F238E27FC236}">
                <a16:creationId xmlns:a16="http://schemas.microsoft.com/office/drawing/2014/main" id="{E59D574E-715C-4CF5-A29D-A3FD80487BCE}"/>
              </a:ext>
            </a:extLst>
          </p:cNvPr>
          <p:cNvSpPr/>
          <p:nvPr/>
        </p:nvSpPr>
        <p:spPr>
          <a:xfrm>
            <a:off x="7467225" y="2867750"/>
            <a:ext cx="461700" cy="46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7;gaa1a569118_1_79">
            <a:extLst>
              <a:ext uri="{FF2B5EF4-FFF2-40B4-BE49-F238E27FC236}">
                <a16:creationId xmlns:a16="http://schemas.microsoft.com/office/drawing/2014/main" id="{3E378162-A49C-44BC-8331-1D21C7C2AD57}"/>
              </a:ext>
            </a:extLst>
          </p:cNvPr>
          <p:cNvSpPr/>
          <p:nvPr/>
        </p:nvSpPr>
        <p:spPr>
          <a:xfrm>
            <a:off x="6070375" y="2632800"/>
            <a:ext cx="535200" cy="182700"/>
          </a:xfrm>
          <a:prstGeom prst="rightArrow">
            <a:avLst>
              <a:gd name="adj1" fmla="val 50000"/>
              <a:gd name="adj2" fmla="val 50000"/>
            </a:avLst>
          </a:prstGeom>
          <a:solidFill>
            <a:srgbClr val="047E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8;gaa1a569118_1_79">
            <a:extLst>
              <a:ext uri="{FF2B5EF4-FFF2-40B4-BE49-F238E27FC236}">
                <a16:creationId xmlns:a16="http://schemas.microsoft.com/office/drawing/2014/main" id="{62B386E2-076B-41BE-9E18-5C7F0B33FAB9}"/>
              </a:ext>
            </a:extLst>
          </p:cNvPr>
          <p:cNvSpPr txBox="1"/>
          <p:nvPr/>
        </p:nvSpPr>
        <p:spPr>
          <a:xfrm>
            <a:off x="1118250" y="857044"/>
            <a:ext cx="1138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Input Layer</a:t>
            </a:r>
            <a:endParaRPr sz="1600" dirty="0">
              <a:latin typeface="+mn-ea"/>
              <a:ea typeface="+mn-ea"/>
              <a:cs typeface="DotumChe"/>
              <a:sym typeface="DotumChe"/>
            </a:endParaRPr>
          </a:p>
        </p:txBody>
      </p:sp>
      <p:sp>
        <p:nvSpPr>
          <p:cNvPr id="40" name="Google Shape;1189;gaa1a569118_1_79">
            <a:extLst>
              <a:ext uri="{FF2B5EF4-FFF2-40B4-BE49-F238E27FC236}">
                <a16:creationId xmlns:a16="http://schemas.microsoft.com/office/drawing/2014/main" id="{0988885F-32F1-42A2-B076-52AFD4435BA3}"/>
              </a:ext>
            </a:extLst>
          </p:cNvPr>
          <p:cNvSpPr txBox="1"/>
          <p:nvPr/>
        </p:nvSpPr>
        <p:spPr>
          <a:xfrm>
            <a:off x="3578900" y="1011575"/>
            <a:ext cx="15156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Hidden Layer</a:t>
            </a:r>
            <a:endParaRPr sz="1600" dirty="0">
              <a:latin typeface="+mn-ea"/>
              <a:ea typeface="+mn-ea"/>
              <a:cs typeface="DotumChe"/>
              <a:sym typeface="DotumChe"/>
            </a:endParaRPr>
          </a:p>
        </p:txBody>
      </p:sp>
      <p:sp>
        <p:nvSpPr>
          <p:cNvPr id="41" name="Google Shape;1190;gaa1a569118_1_79">
            <a:extLst>
              <a:ext uri="{FF2B5EF4-FFF2-40B4-BE49-F238E27FC236}">
                <a16:creationId xmlns:a16="http://schemas.microsoft.com/office/drawing/2014/main" id="{E0636CA0-1767-4B90-9AD0-36357B974180}"/>
              </a:ext>
            </a:extLst>
          </p:cNvPr>
          <p:cNvSpPr txBox="1"/>
          <p:nvPr/>
        </p:nvSpPr>
        <p:spPr>
          <a:xfrm>
            <a:off x="6890500" y="1011575"/>
            <a:ext cx="15156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Output Layer</a:t>
            </a:r>
            <a:endParaRPr sz="1600" dirty="0">
              <a:latin typeface="+mn-ea"/>
              <a:ea typeface="+mn-ea"/>
              <a:cs typeface="DotumChe"/>
              <a:sym typeface="DotumChe"/>
            </a:endParaRPr>
          </a:p>
        </p:txBody>
      </p:sp>
    </p:spTree>
    <p:extLst>
      <p:ext uri="{BB962C8B-B14F-4D97-AF65-F5344CB8AC3E}">
        <p14:creationId xmlns:p14="http://schemas.microsoft.com/office/powerpoint/2010/main" val="389030214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28283" y="285507"/>
            <a:ext cx="7368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Loss Function 1: Mean False Error (MFE)</a:t>
            </a:r>
          </a:p>
        </p:txBody>
      </p:sp>
      <p:pic>
        <p:nvPicPr>
          <p:cNvPr id="24" name="Google Shape;1201;gaa1a569118_1_69">
            <a:extLst>
              <a:ext uri="{FF2B5EF4-FFF2-40B4-BE49-F238E27FC236}">
                <a16:creationId xmlns:a16="http://schemas.microsoft.com/office/drawing/2014/main" id="{7FEA3C9E-C4EF-4B95-8F6A-B39B6E199FC8}"/>
              </a:ext>
            </a:extLst>
          </p:cNvPr>
          <p:cNvPicPr preferRelativeResize="0"/>
          <p:nvPr/>
        </p:nvPicPr>
        <p:blipFill>
          <a:blip r:embed="rId2">
            <a:alphaModFix/>
          </a:blip>
          <a:stretch>
            <a:fillRect/>
          </a:stretch>
        </p:blipFill>
        <p:spPr>
          <a:xfrm>
            <a:off x="453576" y="1257250"/>
            <a:ext cx="4153899" cy="1314500"/>
          </a:xfrm>
          <a:prstGeom prst="rect">
            <a:avLst/>
          </a:prstGeom>
          <a:noFill/>
          <a:ln>
            <a:noFill/>
          </a:ln>
        </p:spPr>
      </p:pic>
      <p:pic>
        <p:nvPicPr>
          <p:cNvPr id="25" name="Google Shape;1202;gaa1a569118_1_69">
            <a:extLst>
              <a:ext uri="{FF2B5EF4-FFF2-40B4-BE49-F238E27FC236}">
                <a16:creationId xmlns:a16="http://schemas.microsoft.com/office/drawing/2014/main" id="{52B5488E-CE9C-4E01-B4A2-C4B6252F295A}"/>
              </a:ext>
            </a:extLst>
          </p:cNvPr>
          <p:cNvPicPr preferRelativeResize="0"/>
          <p:nvPr/>
        </p:nvPicPr>
        <p:blipFill>
          <a:blip r:embed="rId3">
            <a:alphaModFix/>
          </a:blip>
          <a:stretch>
            <a:fillRect/>
          </a:stretch>
        </p:blipFill>
        <p:spPr>
          <a:xfrm>
            <a:off x="453576" y="2896270"/>
            <a:ext cx="4938899" cy="1153691"/>
          </a:xfrm>
          <a:prstGeom prst="rect">
            <a:avLst/>
          </a:prstGeom>
          <a:noFill/>
          <a:ln>
            <a:noFill/>
          </a:ln>
        </p:spPr>
      </p:pic>
      <p:pic>
        <p:nvPicPr>
          <p:cNvPr id="42" name="Google Shape;1204;gaa1a569118_1_69">
            <a:extLst>
              <a:ext uri="{FF2B5EF4-FFF2-40B4-BE49-F238E27FC236}">
                <a16:creationId xmlns:a16="http://schemas.microsoft.com/office/drawing/2014/main" id="{95A1FD5E-C27E-41C9-89AD-F0204B7A3AB7}"/>
              </a:ext>
            </a:extLst>
          </p:cNvPr>
          <p:cNvPicPr preferRelativeResize="0"/>
          <p:nvPr/>
        </p:nvPicPr>
        <p:blipFill>
          <a:blip r:embed="rId4">
            <a:alphaModFix/>
          </a:blip>
          <a:stretch>
            <a:fillRect/>
          </a:stretch>
        </p:blipFill>
        <p:spPr>
          <a:xfrm>
            <a:off x="5392475" y="2247230"/>
            <a:ext cx="3432124" cy="1462476"/>
          </a:xfrm>
          <a:prstGeom prst="rect">
            <a:avLst/>
          </a:prstGeom>
          <a:noFill/>
          <a:ln>
            <a:noFill/>
          </a:ln>
        </p:spPr>
      </p:pic>
    </p:spTree>
    <p:extLst>
      <p:ext uri="{BB962C8B-B14F-4D97-AF65-F5344CB8AC3E}">
        <p14:creationId xmlns:p14="http://schemas.microsoft.com/office/powerpoint/2010/main" val="353074218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460" y="287665"/>
            <a:ext cx="789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 - MSFE</a:t>
            </a:r>
          </a:p>
        </p:txBody>
      </p:sp>
      <p:sp>
        <p:nvSpPr>
          <p:cNvPr id="9" name="Google Shape;1214;gaa1a569118_1_60">
            <a:extLst>
              <a:ext uri="{FF2B5EF4-FFF2-40B4-BE49-F238E27FC236}">
                <a16:creationId xmlns:a16="http://schemas.microsoft.com/office/drawing/2014/main" id="{A9FC3336-B207-4EFF-A994-4DF16C6E0711}"/>
              </a:ext>
            </a:extLst>
          </p:cNvPr>
          <p:cNvSpPr txBox="1"/>
          <p:nvPr/>
        </p:nvSpPr>
        <p:spPr>
          <a:xfrm>
            <a:off x="402210" y="1171050"/>
            <a:ext cx="5449800" cy="280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Learning Rate: </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0.000001 ~ 0.1 (</a:t>
            </a:r>
            <a:r>
              <a:rPr lang="en-US" sz="1800" dirty="0" err="1">
                <a:latin typeface="+mn-ea"/>
                <a:ea typeface="+mn-ea"/>
                <a:cs typeface="DotumChe"/>
                <a:sym typeface="DotumChe"/>
              </a:rPr>
              <a:t>四個</a:t>
            </a:r>
            <a:r>
              <a:rPr lang="en-US" sz="1800" dirty="0">
                <a:latin typeface="+mn-ea"/>
                <a:ea typeface="+mn-ea"/>
                <a:cs typeface="DotumChe"/>
                <a:sym typeface="DotumChe"/>
              </a:rPr>
              <a:t>)</a:t>
            </a:r>
            <a:endParaRPr sz="1800" dirty="0">
              <a:latin typeface="+mn-ea"/>
              <a:ea typeface="+mn-ea"/>
              <a:cs typeface="DotumChe"/>
              <a:sym typeface="DotumChe"/>
            </a:endParaRPr>
          </a:p>
          <a:p>
            <a:pPr marL="914400" lvl="0" indent="0" algn="l" rtl="0">
              <a:spcBef>
                <a:spcPts val="0"/>
              </a:spcBef>
              <a:spcAft>
                <a:spcPts val="0"/>
              </a:spcAft>
              <a:buNone/>
            </a:pPr>
            <a:endParaRPr sz="1800" dirty="0">
              <a:latin typeface="+mn-ea"/>
              <a:ea typeface="+mn-ea"/>
              <a:cs typeface="DotumChe"/>
              <a:sym typeface="DotumChe"/>
            </a:endParaRPr>
          </a:p>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Number of Nodes</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177, 354, 531, 708 </a:t>
            </a:r>
            <a:r>
              <a:rPr lang="en-US" sz="1800" dirty="0">
                <a:solidFill>
                  <a:schemeClr val="dk1"/>
                </a:solidFill>
                <a:latin typeface="+mn-ea"/>
                <a:ea typeface="+mn-ea"/>
                <a:cs typeface="DotumChe"/>
                <a:sym typeface="DotumChe"/>
              </a:rPr>
              <a:t>(</a:t>
            </a:r>
            <a:r>
              <a:rPr lang="en-US" sz="1800" dirty="0" err="1">
                <a:solidFill>
                  <a:schemeClr val="dk1"/>
                </a:solidFill>
                <a:latin typeface="+mn-ea"/>
                <a:ea typeface="+mn-ea"/>
                <a:cs typeface="DotumChe"/>
                <a:sym typeface="DotumChe"/>
              </a:rPr>
              <a:t>四個</a:t>
            </a:r>
            <a:r>
              <a:rPr lang="en-US" sz="1800" dirty="0">
                <a:solidFill>
                  <a:schemeClr val="dk1"/>
                </a:solidFill>
                <a:latin typeface="+mn-ea"/>
                <a:ea typeface="+mn-ea"/>
                <a:cs typeface="DotumChe"/>
                <a:sym typeface="DotumChe"/>
              </a:rPr>
              <a:t>)</a:t>
            </a:r>
            <a:endParaRPr sz="1800" dirty="0">
              <a:latin typeface="+mn-ea"/>
              <a:ea typeface="+mn-ea"/>
              <a:cs typeface="DotumChe"/>
              <a:sym typeface="DotumChe"/>
            </a:endParaRPr>
          </a:p>
          <a:p>
            <a:pPr marL="914400" lvl="0" indent="0" algn="l" rtl="0">
              <a:spcBef>
                <a:spcPts val="0"/>
              </a:spcBef>
              <a:spcAft>
                <a:spcPts val="0"/>
              </a:spcAft>
              <a:buNone/>
            </a:pPr>
            <a:endParaRPr sz="1800" dirty="0">
              <a:latin typeface="+mn-ea"/>
              <a:ea typeface="+mn-ea"/>
              <a:cs typeface="DotumChe"/>
              <a:sym typeface="DotumChe"/>
            </a:endParaRPr>
          </a:p>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Number of Hidden Layers:</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1, 2, 3, 4  </a:t>
            </a:r>
            <a:r>
              <a:rPr lang="en-US" sz="1800" dirty="0">
                <a:solidFill>
                  <a:schemeClr val="dk1"/>
                </a:solidFill>
                <a:latin typeface="+mn-ea"/>
                <a:ea typeface="+mn-ea"/>
                <a:cs typeface="DotumChe"/>
                <a:sym typeface="DotumChe"/>
              </a:rPr>
              <a:t>(</a:t>
            </a:r>
            <a:r>
              <a:rPr lang="en-US" sz="1800" dirty="0" err="1">
                <a:solidFill>
                  <a:schemeClr val="dk1"/>
                </a:solidFill>
                <a:latin typeface="+mn-ea"/>
                <a:ea typeface="+mn-ea"/>
                <a:cs typeface="DotumChe"/>
                <a:sym typeface="DotumChe"/>
              </a:rPr>
              <a:t>四個</a:t>
            </a:r>
            <a:r>
              <a:rPr lang="en-US" sz="1800" dirty="0">
                <a:solidFill>
                  <a:schemeClr val="dk1"/>
                </a:solidFill>
                <a:latin typeface="+mn-ea"/>
                <a:ea typeface="+mn-ea"/>
                <a:cs typeface="DotumChe"/>
                <a:sym typeface="DotumChe"/>
              </a:rPr>
              <a:t>)</a:t>
            </a:r>
            <a:endParaRPr sz="1800" dirty="0">
              <a:latin typeface="+mn-ea"/>
              <a:ea typeface="+mn-ea"/>
              <a:cs typeface="DotumChe"/>
              <a:sym typeface="DotumChe"/>
            </a:endParaRPr>
          </a:p>
        </p:txBody>
      </p:sp>
    </p:spTree>
    <p:extLst>
      <p:ext uri="{BB962C8B-B14F-4D97-AF65-F5344CB8AC3E}">
        <p14:creationId xmlns:p14="http://schemas.microsoft.com/office/powerpoint/2010/main" val="376465150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460" y="287665"/>
            <a:ext cx="789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 - MSFE</a:t>
            </a:r>
          </a:p>
        </p:txBody>
      </p:sp>
      <p:pic>
        <p:nvPicPr>
          <p:cNvPr id="7" name="Google Shape;1224;gaa1a569118_1_115">
            <a:extLst>
              <a:ext uri="{FF2B5EF4-FFF2-40B4-BE49-F238E27FC236}">
                <a16:creationId xmlns:a16="http://schemas.microsoft.com/office/drawing/2014/main" id="{230D7D57-FD78-45C4-9C89-B414658FE9EC}"/>
              </a:ext>
            </a:extLst>
          </p:cNvPr>
          <p:cNvPicPr preferRelativeResize="0"/>
          <p:nvPr/>
        </p:nvPicPr>
        <p:blipFill>
          <a:blip r:embed="rId2">
            <a:alphaModFix/>
          </a:blip>
          <a:stretch>
            <a:fillRect/>
          </a:stretch>
        </p:blipFill>
        <p:spPr>
          <a:xfrm>
            <a:off x="627710" y="1089320"/>
            <a:ext cx="2824075" cy="3091625"/>
          </a:xfrm>
          <a:prstGeom prst="rect">
            <a:avLst/>
          </a:prstGeom>
          <a:noFill/>
          <a:ln>
            <a:noFill/>
          </a:ln>
        </p:spPr>
      </p:pic>
      <p:pic>
        <p:nvPicPr>
          <p:cNvPr id="8" name="Google Shape;1225;gaa1a569118_1_115">
            <a:extLst>
              <a:ext uri="{FF2B5EF4-FFF2-40B4-BE49-F238E27FC236}">
                <a16:creationId xmlns:a16="http://schemas.microsoft.com/office/drawing/2014/main" id="{84F90F8E-6E1B-41E9-AF0E-9979B3CD8E71}"/>
              </a:ext>
            </a:extLst>
          </p:cNvPr>
          <p:cNvPicPr preferRelativeResize="0"/>
          <p:nvPr/>
        </p:nvPicPr>
        <p:blipFill>
          <a:blip r:embed="rId3">
            <a:alphaModFix/>
          </a:blip>
          <a:stretch>
            <a:fillRect/>
          </a:stretch>
        </p:blipFill>
        <p:spPr>
          <a:xfrm>
            <a:off x="4506205" y="2002625"/>
            <a:ext cx="2763342" cy="1138250"/>
          </a:xfrm>
          <a:prstGeom prst="rect">
            <a:avLst/>
          </a:prstGeom>
          <a:noFill/>
          <a:ln>
            <a:noFill/>
          </a:ln>
        </p:spPr>
      </p:pic>
    </p:spTree>
    <p:extLst>
      <p:ext uri="{BB962C8B-B14F-4D97-AF65-F5344CB8AC3E}">
        <p14:creationId xmlns:p14="http://schemas.microsoft.com/office/powerpoint/2010/main" val="111111183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426289" y="288121"/>
            <a:ext cx="51315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Loss Function 2: Focal Loss </a:t>
            </a:r>
          </a:p>
          <a:p>
            <a:r>
              <a:rPr lang="en-US" altLang="zh-TW" sz="2800" b="1" dirty="0">
                <a:solidFill>
                  <a:srgbClr val="005374"/>
                </a:solidFill>
                <a:latin typeface="+mn-ea"/>
                <a:ea typeface="+mn-ea"/>
                <a:sym typeface="DotumChe" pitchFamily="49" charset="-127"/>
              </a:rPr>
              <a:t>- an improved </a:t>
            </a:r>
            <a:r>
              <a:rPr lang="en-US" altLang="zh-TW" sz="2800" b="1" dirty="0" err="1">
                <a:solidFill>
                  <a:srgbClr val="005374"/>
                </a:solidFill>
                <a:latin typeface="+mn-ea"/>
                <a:ea typeface="+mn-ea"/>
                <a:sym typeface="DotumChe" pitchFamily="49" charset="-127"/>
              </a:rPr>
              <a:t>BCELoss</a:t>
            </a:r>
            <a:endParaRPr lang="en-US" altLang="zh-TW" sz="2800" b="1" dirty="0">
              <a:solidFill>
                <a:srgbClr val="005374"/>
              </a:solidFill>
              <a:latin typeface="+mn-ea"/>
              <a:ea typeface="+mn-ea"/>
              <a:sym typeface="DotumChe" pitchFamily="49" charset="-127"/>
            </a:endParaRPr>
          </a:p>
        </p:txBody>
      </p:sp>
      <p:pic>
        <p:nvPicPr>
          <p:cNvPr id="9" name="Google Shape;1232;gaa1a569118_4_43">
            <a:extLst>
              <a:ext uri="{FF2B5EF4-FFF2-40B4-BE49-F238E27FC236}">
                <a16:creationId xmlns:a16="http://schemas.microsoft.com/office/drawing/2014/main" id="{4458DA8E-5194-448D-BFE5-12600B5162E2}"/>
              </a:ext>
            </a:extLst>
          </p:cNvPr>
          <p:cNvPicPr preferRelativeResize="0"/>
          <p:nvPr/>
        </p:nvPicPr>
        <p:blipFill>
          <a:blip r:embed="rId2">
            <a:alphaModFix/>
          </a:blip>
          <a:stretch>
            <a:fillRect/>
          </a:stretch>
        </p:blipFill>
        <p:spPr>
          <a:xfrm>
            <a:off x="5304900" y="2608850"/>
            <a:ext cx="3303725" cy="1113950"/>
          </a:xfrm>
          <a:prstGeom prst="rect">
            <a:avLst/>
          </a:prstGeom>
          <a:noFill/>
          <a:ln>
            <a:noFill/>
          </a:ln>
        </p:spPr>
      </p:pic>
      <p:pic>
        <p:nvPicPr>
          <p:cNvPr id="10" name="Google Shape;1233;gaa1a569118_4_43">
            <a:extLst>
              <a:ext uri="{FF2B5EF4-FFF2-40B4-BE49-F238E27FC236}">
                <a16:creationId xmlns:a16="http://schemas.microsoft.com/office/drawing/2014/main" id="{7FCE5F48-5FDE-4426-A41D-4C5F49147A2F}"/>
              </a:ext>
            </a:extLst>
          </p:cNvPr>
          <p:cNvPicPr preferRelativeResize="0"/>
          <p:nvPr/>
        </p:nvPicPr>
        <p:blipFill>
          <a:blip r:embed="rId3">
            <a:alphaModFix/>
          </a:blip>
          <a:stretch>
            <a:fillRect/>
          </a:stretch>
        </p:blipFill>
        <p:spPr>
          <a:xfrm>
            <a:off x="517275" y="1499225"/>
            <a:ext cx="4110100" cy="530125"/>
          </a:xfrm>
          <a:prstGeom prst="rect">
            <a:avLst/>
          </a:prstGeom>
          <a:noFill/>
          <a:ln>
            <a:noFill/>
          </a:ln>
        </p:spPr>
      </p:pic>
      <p:pic>
        <p:nvPicPr>
          <p:cNvPr id="11" name="Google Shape;1234;gaa1a569118_4_43">
            <a:extLst>
              <a:ext uri="{FF2B5EF4-FFF2-40B4-BE49-F238E27FC236}">
                <a16:creationId xmlns:a16="http://schemas.microsoft.com/office/drawing/2014/main" id="{767A950C-CEBD-4706-8D62-13E8C1DC5C44}"/>
              </a:ext>
            </a:extLst>
          </p:cNvPr>
          <p:cNvPicPr preferRelativeResize="0"/>
          <p:nvPr/>
        </p:nvPicPr>
        <p:blipFill>
          <a:blip r:embed="rId4">
            <a:alphaModFix/>
          </a:blip>
          <a:stretch>
            <a:fillRect/>
          </a:stretch>
        </p:blipFill>
        <p:spPr>
          <a:xfrm>
            <a:off x="5692474" y="1550650"/>
            <a:ext cx="2528575" cy="431850"/>
          </a:xfrm>
          <a:prstGeom prst="rect">
            <a:avLst/>
          </a:prstGeom>
          <a:noFill/>
          <a:ln>
            <a:noFill/>
          </a:ln>
        </p:spPr>
      </p:pic>
      <p:sp>
        <p:nvSpPr>
          <p:cNvPr id="12" name="Google Shape;1235;gaa1a569118_4_43">
            <a:extLst>
              <a:ext uri="{FF2B5EF4-FFF2-40B4-BE49-F238E27FC236}">
                <a16:creationId xmlns:a16="http://schemas.microsoft.com/office/drawing/2014/main" id="{4143FDEA-0C93-4AE6-938E-651734785C2C}"/>
              </a:ext>
            </a:extLst>
          </p:cNvPr>
          <p:cNvSpPr txBox="1"/>
          <p:nvPr/>
        </p:nvSpPr>
        <p:spPr>
          <a:xfrm>
            <a:off x="4769750" y="1449175"/>
            <a:ext cx="5874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latin typeface="DotumChe"/>
                <a:ea typeface="DotumChe"/>
                <a:cs typeface="DotumChe"/>
                <a:sym typeface="DotumChe"/>
              </a:rPr>
              <a:t>v.s</a:t>
            </a:r>
            <a:endParaRPr sz="2500">
              <a:latin typeface="DotumChe"/>
              <a:ea typeface="DotumChe"/>
              <a:cs typeface="DotumChe"/>
              <a:sym typeface="DotumChe"/>
            </a:endParaRPr>
          </a:p>
        </p:txBody>
      </p:sp>
      <p:pic>
        <p:nvPicPr>
          <p:cNvPr id="13" name="Google Shape;1236;gaa1a569118_4_43">
            <a:extLst>
              <a:ext uri="{FF2B5EF4-FFF2-40B4-BE49-F238E27FC236}">
                <a16:creationId xmlns:a16="http://schemas.microsoft.com/office/drawing/2014/main" id="{20E92D16-5E6C-4BDD-A123-A8F64E29DEFD}"/>
              </a:ext>
            </a:extLst>
          </p:cNvPr>
          <p:cNvPicPr preferRelativeResize="0"/>
          <p:nvPr/>
        </p:nvPicPr>
        <p:blipFill>
          <a:blip r:embed="rId5">
            <a:alphaModFix/>
          </a:blip>
          <a:stretch>
            <a:fillRect/>
          </a:stretch>
        </p:blipFill>
        <p:spPr>
          <a:xfrm>
            <a:off x="985388" y="2284985"/>
            <a:ext cx="3173873" cy="1947350"/>
          </a:xfrm>
          <a:prstGeom prst="rect">
            <a:avLst/>
          </a:prstGeom>
          <a:noFill/>
          <a:ln>
            <a:noFill/>
          </a:ln>
        </p:spPr>
      </p:pic>
    </p:spTree>
    <p:extLst>
      <p:ext uri="{BB962C8B-B14F-4D97-AF65-F5344CB8AC3E}">
        <p14:creationId xmlns:p14="http://schemas.microsoft.com/office/powerpoint/2010/main" val="375341185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247" y="3292776"/>
            <a:ext cx="5249863" cy="830997"/>
            <a:chOff x="0" y="-57161"/>
            <a:chExt cx="5250472"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549" y="-57161"/>
              <a:ext cx="514945"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4130136"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Under-sampling data</a:t>
              </a:r>
            </a:p>
          </p:txBody>
        </p:sp>
      </p:grpSp>
      <p:grpSp>
        <p:nvGrpSpPr>
          <p:cNvPr id="6178" name="Group 34"/>
          <p:cNvGrpSpPr>
            <a:grpSpLocks/>
          </p:cNvGrpSpPr>
          <p:nvPr/>
        </p:nvGrpSpPr>
        <p:grpSpPr bwMode="auto">
          <a:xfrm>
            <a:off x="2670198" y="3526488"/>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7972" y="2506881"/>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3721" y="-50680"/>
              <a:ext cx="492501"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501687"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55818986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04304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7100951"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2" name="Picture 2" descr="https://lh3.googleusercontent.com/r3igTxSXBwCIM9O2ZoTxwuyhB6fZ42PxPgg7au3iLft1n_-OGHiFr7SXDhuV-5ml7IpKziJjkxp1OitNKg5ZDgfwN4c9W18ShA4mFhMp9Tn7EGYx41shbkwBeWS4vEArugVU">
            <a:extLst>
              <a:ext uri="{FF2B5EF4-FFF2-40B4-BE49-F238E27FC236}">
                <a16:creationId xmlns:a16="http://schemas.microsoft.com/office/drawing/2014/main" id="{B8E872DB-20D8-4FC4-AEE7-F3C05C25F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93527"/>
            <a:ext cx="4448566" cy="28068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5.googleusercontent.com/x7f-NeQGJkkU-6x4KiRpoaGkwXoLStxTO0crlvFWYJ3ZNd0u6y8BYHBzGnPiijMeWzmhCl8vG86oJCZ1m8GXD9kwSHr2ipnt6sIR-vOgxgjMkgXPtmKL1L74Wo2ZC0K9xi3U">
            <a:extLst>
              <a:ext uri="{FF2B5EF4-FFF2-40B4-BE49-F238E27FC236}">
                <a16:creationId xmlns:a16="http://schemas.microsoft.com/office/drawing/2014/main" id="{86FFC90F-8ED4-4ECD-AB80-58B00609DB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704" y="1640187"/>
            <a:ext cx="4503119" cy="297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069677"/>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3826684" y="1139822"/>
            <a:ext cx="2130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 </a:t>
            </a:r>
          </a:p>
        </p:txBody>
      </p:sp>
      <p:pic>
        <p:nvPicPr>
          <p:cNvPr id="5122" name="Picture 2" descr="https://lh4.googleusercontent.com/fTI6J-KjujE1IWoY6x1CMGrtGzzb_ZGSlN4D6WpDqvHkUxgtCjk-W-efZ1owh1Ptj4AJZS567LG56XI4yLRl6qft4NY0Kwv-Id9Yjp56qyqb4Kg0spuPERiBzQ">
            <a:extLst>
              <a:ext uri="{FF2B5EF4-FFF2-40B4-BE49-F238E27FC236}">
                <a16:creationId xmlns:a16="http://schemas.microsoft.com/office/drawing/2014/main" id="{49863C43-0350-4CE5-A55F-EB5DA67BE1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7660" y="1478376"/>
            <a:ext cx="4282757" cy="285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6938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8"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問題描述</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DotumChe" pitchFamily="49" charset="-127"/>
                <a:ea typeface="微软雅黑" pitchFamily="34" charset="-122"/>
                <a:sym typeface="DotumChe" pitchFamily="49" charset="-127"/>
              </a:rPr>
              <a:t>主題：</a:t>
            </a:r>
            <a:r>
              <a:rPr lang="en-US" altLang="zh-TW" sz="2000" dirty="0">
                <a:solidFill>
                  <a:srgbClr val="000000"/>
                </a:solidFill>
                <a:latin typeface="+mn-ea"/>
                <a:ea typeface="+mn-ea"/>
                <a:sym typeface="DotumChe" pitchFamily="49" charset="-127"/>
              </a:rPr>
              <a:t>Credit Card Fraud Detection</a:t>
            </a:r>
          </a:p>
          <a:p>
            <a:pPr marL="342900" indent="-342900">
              <a:spcAft>
                <a:spcPts val="600"/>
              </a:spcAft>
              <a:buFont typeface="Arial" panose="020B0604020202020204" pitchFamily="34" charset="0"/>
              <a:buChar char="•"/>
            </a:pPr>
            <a:r>
              <a:rPr lang="zh-TW" altLang="en-US" sz="2000" dirty="0">
                <a:solidFill>
                  <a:srgbClr val="000000"/>
                </a:solidFill>
                <a:latin typeface="DotumChe" pitchFamily="49" charset="-127"/>
                <a:ea typeface="微软雅黑" pitchFamily="34" charset="-122"/>
                <a:sym typeface="DotumChe" pitchFamily="49" charset="-127"/>
              </a:rPr>
              <a:t>將貸款人的個人資料作為特徵值，預測未來是否會違約</a:t>
            </a:r>
            <a:endParaRPr lang="en-US" altLang="zh-TW" sz="2000" dirty="0">
              <a:solidFill>
                <a:srgbClr val="000000"/>
              </a:solidFill>
              <a:latin typeface="DotumChe" pitchFamily="49" charset="-127"/>
              <a:ea typeface="微软雅黑" pitchFamily="34" charset="-122"/>
              <a:sym typeface="DotumChe" pitchFamily="49" charset="-127"/>
            </a:endParaRPr>
          </a:p>
          <a:p>
            <a:pPr>
              <a:spcAft>
                <a:spcPts val="600"/>
              </a:spcAft>
            </a:pPr>
            <a:endParaRPr lang="zh-TW" altLang="en-US" sz="2000" dirty="0">
              <a:solidFill>
                <a:srgbClr val="000000"/>
              </a:solidFill>
              <a:latin typeface="DotumChe" pitchFamily="49" charset="-127"/>
              <a:ea typeface="微软雅黑" pitchFamily="34" charset="-122"/>
              <a:sym typeface="DotumChe" pitchFamily="49" charset="-127"/>
            </a:endParaRPr>
          </a:p>
          <a:p>
            <a:pPr>
              <a:spcAft>
                <a:spcPts val="600"/>
              </a:spcAft>
            </a:pPr>
            <a:endParaRPr lang="en-US" sz="2000" dirty="0">
              <a:solidFill>
                <a:srgbClr val="000000"/>
              </a:solidFill>
              <a:latin typeface="DotumChe" pitchFamily="49" charset="-127"/>
              <a:ea typeface="微软雅黑" pitchFamily="34" charset="-122"/>
              <a:sym typeface="DotumChe"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3"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82F87557-A811-4072-AD56-7E03D85B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454"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431664" y="1319173"/>
            <a:ext cx="2069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a:t>
            </a:r>
          </a:p>
        </p:txBody>
      </p:sp>
      <p:pic>
        <p:nvPicPr>
          <p:cNvPr id="15" name="Picture 2" descr="https://lh3.googleusercontent.com/_JqcVM_DxHBrOeLokKmkgMSRTazkaXxZlBNAHkrkRG-Onc8NfFEBOxnHHnvTiZytLCvIUJYTXY52aRchDeFk_84cpUmPahIsXy0zcoNU153RmVdRP8l5cquaNLr1O6YiQ2Gx">
            <a:extLst>
              <a:ext uri="{FF2B5EF4-FFF2-40B4-BE49-F238E27FC236}">
                <a16:creationId xmlns:a16="http://schemas.microsoft.com/office/drawing/2014/main" id="{406F0FE3-5057-4D5C-A467-C0128CF651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8" y="1657727"/>
            <a:ext cx="2698428" cy="26984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3.googleusercontent.com/s5xuT8VzjefSLyreTEdbFF3zXDxJF2masJrHvKQIwJHp467Qg7SB2uwDemCnM4oTYTA5vejyZRYl1WXbaEn0WxXs_r2Gs2H722U3Xbb_JLZzCFtd3Wo7v37x43YvVeXKfu0W">
            <a:extLst>
              <a:ext uri="{FF2B5EF4-FFF2-40B4-BE49-F238E27FC236}">
                <a16:creationId xmlns:a16="http://schemas.microsoft.com/office/drawing/2014/main" id="{6A13DB87-DDC1-4DB5-9513-AFAB9E5C11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621" y="1679849"/>
            <a:ext cx="2397937" cy="262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12847"/>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ROC Curve --- opt_score1</a:t>
            </a:r>
            <a:endParaRPr lang="en-US" sz="2400" b="1" dirty="0">
              <a:solidFill>
                <a:srgbClr val="004D6C"/>
              </a:solidFill>
              <a:latin typeface="+mn-ea"/>
              <a:ea typeface="+mn-ea"/>
              <a:sym typeface="DotumChe" pitchFamily="49" charset="-127"/>
            </a:endParaRPr>
          </a:p>
        </p:txBody>
      </p:sp>
      <p:pic>
        <p:nvPicPr>
          <p:cNvPr id="2050" name="Picture 2" descr="https://lh5.googleusercontent.com/8xGGTZe_Lz6TRGoGYNAryiBjmS0xkFsEdactLUHgACDjUzDyHoLYp6y_PoREWuO-mSUm92vVSJOB2ABXcCQ2mThQfDydoPnKEjzoj1eNbsdtiVjq7w0W-E0k0w">
            <a:extLst>
              <a:ext uri="{FF2B5EF4-FFF2-40B4-BE49-F238E27FC236}">
                <a16:creationId xmlns:a16="http://schemas.microsoft.com/office/drawing/2014/main" id="{D6A88162-9847-4EBB-ADEF-3C66077D41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770" y="1139822"/>
            <a:ext cx="5451243" cy="36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81286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708802158"/>
              </p:ext>
            </p:extLst>
          </p:nvPr>
        </p:nvGraphicFramePr>
        <p:xfrm>
          <a:off x="424568" y="1521225"/>
          <a:ext cx="6809656" cy="246380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0.71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0.47</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0.75</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0.68</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0.47</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0.57</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0.52</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0.41</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0.47</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3418105680"/>
                  </a:ext>
                </a:extLst>
              </a:tr>
            </a:tbl>
          </a:graphicData>
        </a:graphic>
      </p:graphicFrame>
    </p:spTree>
    <p:extLst>
      <p:ext uri="{BB962C8B-B14F-4D97-AF65-F5344CB8AC3E}">
        <p14:creationId xmlns:p14="http://schemas.microsoft.com/office/powerpoint/2010/main" val="2243091136"/>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3748626019"/>
              </p:ext>
            </p:extLst>
          </p:nvPr>
        </p:nvGraphicFramePr>
        <p:xfrm>
          <a:off x="424568" y="1521225"/>
          <a:ext cx="6809656" cy="246380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-86795</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0.75</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-97905</a:t>
                      </a:r>
                      <a:endParaRPr lang="zh-TW" altLang="en-US" sz="1200" dirty="0">
                        <a:effectLst/>
                        <a:latin typeface="+mn-ea"/>
                        <a:ea typeface="+mn-ea"/>
                      </a:endParaRPr>
                    </a:p>
                    <a:p>
                      <a:pPr algn="r" fontAlgn="t"/>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-115399</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-92029</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3418105680"/>
                  </a:ext>
                </a:extLst>
              </a:tr>
            </a:tbl>
          </a:graphicData>
        </a:graphic>
      </p:graphicFrame>
    </p:spTree>
    <p:extLst>
      <p:ext uri="{BB962C8B-B14F-4D97-AF65-F5344CB8AC3E}">
        <p14:creationId xmlns:p14="http://schemas.microsoft.com/office/powerpoint/2010/main" val="74758769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79385" y="4124844"/>
            <a:ext cx="5250917" cy="830997"/>
            <a:chOff x="-1054" y="-57161"/>
            <a:chExt cx="5251526"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054" y="-57161"/>
              <a:ext cx="518152"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3843165"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Over-sampling data</a:t>
              </a:r>
            </a:p>
          </p:txBody>
        </p:sp>
      </p:grpSp>
      <p:grpSp>
        <p:nvGrpSpPr>
          <p:cNvPr id="6178" name="Group 34"/>
          <p:cNvGrpSpPr>
            <a:grpSpLocks/>
          </p:cNvGrpSpPr>
          <p:nvPr/>
        </p:nvGrpSpPr>
        <p:grpSpPr bwMode="auto">
          <a:xfrm>
            <a:off x="2669432" y="4380004"/>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7972" y="2506881"/>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3721" y="-50680"/>
              <a:ext cx="492501"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501687"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7972" y="3324206"/>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15363" y="-39680"/>
              <a:ext cx="514945"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987452"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543025516"/>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04304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704711"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4" name="Picture 2" descr="https://lh4.googleusercontent.com/EvNdR3iDA6wa5BA9Gn0Luet3_hByDKmIN2cujPyIo8v3E9urrkZv1vjofgef_Dkww3y9sV8Xtf4qn-m6woUhHFa5Gc2Uqo8WfgWQlyNOuRDL_Fxommew2v5l6GCrPYoeOXJb">
            <a:extLst>
              <a:ext uri="{FF2B5EF4-FFF2-40B4-BE49-F238E27FC236}">
                <a16:creationId xmlns:a16="http://schemas.microsoft.com/office/drawing/2014/main" id="{E1982D46-8B5D-42E0-AEA2-80A579BBDE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55862"/>
            <a:ext cx="4503119" cy="30033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3.googleusercontent.com/-0UHuiRE853JUOAYRhcD3tUF8D8mwbXN5iTWpTMkBsv72V84bzCRRDjAnwO-_vb4AZU3t4Fr4Hi7z-GAsJEtWbOhwHej9302vo7nDQt5wNs9FXADW5_R-ut_tNGUlwxt77eR">
            <a:extLst>
              <a:ext uri="{FF2B5EF4-FFF2-40B4-BE49-F238E27FC236}">
                <a16:creationId xmlns:a16="http://schemas.microsoft.com/office/drawing/2014/main" id="{4CEB12C5-C81B-43C5-AC10-8626E613EB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4357" y="1580153"/>
            <a:ext cx="4584383" cy="303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9086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3902884" y="1115617"/>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600" b="1" dirty="0">
                <a:solidFill>
                  <a:srgbClr val="00638A"/>
                </a:solidFill>
                <a:latin typeface="+mn-ea"/>
                <a:ea typeface="+mn-ea"/>
                <a:sym typeface="DotumChe" pitchFamily="49" charset="-127"/>
              </a:rPr>
              <a:t>Random Forest</a:t>
            </a:r>
            <a:endParaRPr lang="en-US" sz="1600" b="1" dirty="0">
              <a:solidFill>
                <a:srgbClr val="00638A"/>
              </a:solidFill>
              <a:latin typeface="+mn-ea"/>
              <a:ea typeface="+mn-ea"/>
              <a:sym typeface="DotumChe" pitchFamily="49" charset="-127"/>
            </a:endParaRPr>
          </a:p>
        </p:txBody>
      </p:sp>
      <p:pic>
        <p:nvPicPr>
          <p:cNvPr id="9"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553F2C73-879E-4C42-9728-015564D582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29965"/>
            <a:ext cx="5005402" cy="313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8472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623319" y="1314124"/>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a:t>
            </a:r>
          </a:p>
        </p:txBody>
      </p:sp>
      <p:pic>
        <p:nvPicPr>
          <p:cNvPr id="17" name="Picture 2" descr="https://lh4.googleusercontent.com/fea6RqJOSa0HIg8GAWGpP3pJh65PG9-Na6xijzqUPhq9po_Ntz9BO3V-6KK_cYF4QihujwADa6vkXQr4GWcO1LPlXOGLwnWkw_SxkYd4GoU8l4-VvHJVr9m0pTczMAXAzdUj">
            <a:extLst>
              <a:ext uri="{FF2B5EF4-FFF2-40B4-BE49-F238E27FC236}">
                <a16:creationId xmlns:a16="http://schemas.microsoft.com/office/drawing/2014/main" id="{BBA479BF-FEAE-4B6F-8B3B-8443509552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610"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lh5.googleusercontent.com/9pUY78purX3YQvp-5bmj9lF8R21RMMRlWu2x8VkeWWpYbE2QnKRmptQOhThp5_V8Fo9iwp6f-l3Q9YcD2vQLHg3b5VdzqV5Vf_qiFnMO7xOEA-9v-AWAIr5l-KeD4soENhNd">
            <a:extLst>
              <a:ext uri="{FF2B5EF4-FFF2-40B4-BE49-F238E27FC236}">
                <a16:creationId xmlns:a16="http://schemas.microsoft.com/office/drawing/2014/main" id="{46746607-3F52-486D-AF1D-0569A2AAB8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9970" y="1657727"/>
            <a:ext cx="2436427" cy="26696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DEB6CB31-74F7-4AE1-A53A-B6553D30ED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863" y="1737360"/>
            <a:ext cx="2470866" cy="258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28211"/>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584754668"/>
              </p:ext>
            </p:extLst>
          </p:nvPr>
        </p:nvGraphicFramePr>
        <p:xfrm>
          <a:off x="502105" y="1833645"/>
          <a:ext cx="6809656" cy="197104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0.14</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0.42</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0.08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0.26</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0.39</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bl>
          </a:graphicData>
        </a:graphic>
      </p:graphicFrame>
    </p:spTree>
    <p:extLst>
      <p:ext uri="{BB962C8B-B14F-4D97-AF65-F5344CB8AC3E}">
        <p14:creationId xmlns:p14="http://schemas.microsoft.com/office/powerpoint/2010/main" val="202652643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3905489685"/>
              </p:ext>
            </p:extLst>
          </p:nvPr>
        </p:nvGraphicFramePr>
        <p:xfrm>
          <a:off x="502105" y="1833645"/>
          <a:ext cx="6809656" cy="197104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0.14</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-3829</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0.11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0.08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212121"/>
                          </a:solidFill>
                          <a:effectLst/>
                          <a:latin typeface="+mn-ea"/>
                          <a:ea typeface="+mn-ea"/>
                        </a:rPr>
                        <a:t>-16973</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-8288</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bl>
          </a:graphicData>
        </a:graphic>
      </p:graphicFrame>
    </p:spTree>
    <p:extLst>
      <p:ext uri="{BB962C8B-B14F-4D97-AF65-F5344CB8AC3E}">
        <p14:creationId xmlns:p14="http://schemas.microsoft.com/office/powerpoint/2010/main" val="65280923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4495" y="1728580"/>
            <a:ext cx="5249862" cy="985525"/>
            <a:chOff x="0" y="-91766"/>
            <a:chExt cx="5250472" cy="1379437"/>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17256" y="-91766"/>
              <a:ext cx="511738" cy="13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972248"/>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0969" y="-57161"/>
              <a:ext cx="494103"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資料處理</a:t>
              </a:r>
              <a:endParaRPr lang="zh-CN" altLang="en-US" sz="2000" dirty="0">
                <a:solidFill>
                  <a:srgbClr val="000000"/>
                </a:solidFill>
                <a:ea typeface="微软雅黑" pitchFamily="34" charset="-122"/>
              </a:endParaRPr>
            </a:p>
          </p:txBody>
        </p:sp>
      </p:grpSp>
      <p:grpSp>
        <p:nvGrpSpPr>
          <p:cNvPr id="6178" name="Group 34"/>
          <p:cNvGrpSpPr>
            <a:grpSpLocks/>
          </p:cNvGrpSpPr>
          <p:nvPr/>
        </p:nvGrpSpPr>
        <p:grpSpPr bwMode="auto">
          <a:xfrm>
            <a:off x="2649714" y="1215593"/>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757394974"/>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26627" name="矩形 15"/>
          <p:cNvSpPr>
            <a:spLocks noChangeArrowheads="1"/>
          </p:cNvSpPr>
          <p:nvPr/>
        </p:nvSpPr>
        <p:spPr bwMode="auto">
          <a:xfrm>
            <a:off x="0" y="1812925"/>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a:solidFill>
                  <a:schemeClr val="bg1"/>
                </a:solidFill>
                <a:latin typeface="微软雅黑" pitchFamily="34" charset="-122"/>
                <a:ea typeface="微软雅黑" pitchFamily="34" charset="-122"/>
                <a:sym typeface="微软雅黑" pitchFamily="34" charset="-122"/>
              </a:rPr>
              <a:t>THANK YOU</a:t>
            </a:r>
            <a:endParaRPr lang="zh-CN" altLang="en-US" sz="4000" b="1">
              <a:solidFill>
                <a:schemeClr val="bg1"/>
              </a:solidFill>
              <a:latin typeface="微软雅黑" pitchFamily="34" charset="-122"/>
              <a:ea typeface="微软雅黑" pitchFamily="34" charset="-122"/>
              <a:sym typeface="微软雅黑" pitchFamily="34" charset="-122"/>
            </a:endParaRPr>
          </a:p>
        </p:txBody>
      </p:sp>
      <p:sp>
        <p:nvSpPr>
          <p:cNvPr id="26628" name="矩形 18"/>
          <p:cNvSpPr>
            <a:spLocks noChangeArrowheads="1"/>
          </p:cNvSpPr>
          <p:nvPr/>
        </p:nvSpPr>
        <p:spPr bwMode="auto">
          <a:xfrm>
            <a:off x="0" y="2627313"/>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000000"/>
                </a:solidFill>
                <a:ea typeface="微软雅黑" pitchFamily="34" charset="-122"/>
              </a:rPr>
              <a:t>PLEASE ADD YOUR COMPANY NAME OR NAME HERE</a:t>
            </a:r>
            <a:endParaRPr lang="zh-CN" altLang="en-US" sz="1600">
              <a:solidFill>
                <a:srgbClr val="000000"/>
              </a:solidFill>
              <a:ea typeface="微软雅黑" pitchFamily="34" charset="-122"/>
            </a:endParaRPr>
          </a:p>
        </p:txBody>
      </p:sp>
      <p:sp>
        <p:nvSpPr>
          <p:cNvPr id="26629" name="矩形 20"/>
          <p:cNvSpPr>
            <a:spLocks noChangeArrowheads="1"/>
          </p:cNvSpPr>
          <p:nvPr/>
        </p:nvSpPr>
        <p:spPr bwMode="auto">
          <a:xfrm>
            <a:off x="0" y="1671638"/>
            <a:ext cx="144463"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0" name="矩形 24"/>
          <p:cNvSpPr>
            <a:spLocks noChangeArrowheads="1"/>
          </p:cNvSpPr>
          <p:nvPr/>
        </p:nvSpPr>
        <p:spPr bwMode="auto">
          <a:xfrm>
            <a:off x="13970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1" name="矩形 25"/>
          <p:cNvSpPr>
            <a:spLocks noChangeArrowheads="1"/>
          </p:cNvSpPr>
          <p:nvPr/>
        </p:nvSpPr>
        <p:spPr bwMode="auto">
          <a:xfrm>
            <a:off x="887095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2" name="矩形 26"/>
          <p:cNvSpPr>
            <a:spLocks noChangeArrowheads="1"/>
          </p:cNvSpPr>
          <p:nvPr/>
        </p:nvSpPr>
        <p:spPr bwMode="auto">
          <a:xfrm>
            <a:off x="9012238" y="1671638"/>
            <a:ext cx="144462"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AC9765-32D1-4B49-91FC-E154AE5E10E5}"/>
              </a:ext>
            </a:extLst>
          </p:cNvPr>
          <p:cNvSpPr>
            <a:spLocks noGrp="1"/>
          </p:cNvSpPr>
          <p:nvPr>
            <p:ph type="title"/>
          </p:nvPr>
        </p:nvSpPr>
        <p:spPr>
          <a:xfrm>
            <a:off x="628650" y="273050"/>
            <a:ext cx="1162050" cy="995363"/>
          </a:xfrm>
        </p:spPr>
        <p:txBody>
          <a:bodyPr/>
          <a:lstStyle/>
          <a:p>
            <a:r>
              <a:rPr lang="zh-TW" altLang="en-US" dirty="0"/>
              <a:t>附錄</a:t>
            </a:r>
          </a:p>
        </p:txBody>
      </p:sp>
      <p:sp>
        <p:nvSpPr>
          <p:cNvPr id="3" name="日期版面配置區 2">
            <a:extLst>
              <a:ext uri="{FF2B5EF4-FFF2-40B4-BE49-F238E27FC236}">
                <a16:creationId xmlns:a16="http://schemas.microsoft.com/office/drawing/2014/main" id="{982FDE26-9591-42E0-855A-9ECC80C16D85}"/>
              </a:ext>
            </a:extLst>
          </p:cNvPr>
          <p:cNvSpPr>
            <a:spLocks noGrp="1"/>
          </p:cNvSpPr>
          <p:nvPr>
            <p:ph type="dt" sz="half" idx="10"/>
          </p:nvPr>
        </p:nvSpPr>
        <p:spPr/>
        <p:txBody>
          <a:bodyPr/>
          <a:lstStyle/>
          <a:p>
            <a:fld id="{C84F5866-8E38-431B-B5AA-4FB890454C5C}" type="datetime1">
              <a:rPr lang="zh-CN" altLang="en-US" smtClean="0"/>
              <a:pPr/>
              <a:t>2020/12/31</a:t>
            </a:fld>
            <a:endParaRPr lang="zh-CN" altLang="en-US" sz="1800">
              <a:solidFill>
                <a:schemeClr val="tx1"/>
              </a:solidFill>
            </a:endParaRPr>
          </a:p>
        </p:txBody>
      </p:sp>
    </p:spTree>
    <p:extLst>
      <p:ext uri="{BB962C8B-B14F-4D97-AF65-F5344CB8AC3E}">
        <p14:creationId xmlns:p14="http://schemas.microsoft.com/office/powerpoint/2010/main" val="41498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7172" name="Picture 4" descr="https://lh4.googleusercontent.com/a7HN6wf1nliidhix8-Tm8CtI3ZXOMEr2hBcFHQOJZHb3BAi91XG5el1yeQ4vDfd0u7cAKHobmudjqkohhifqxYJAmrp7K0dgn_KfjE5hVrIEoDK0XLX3ipV6lRho5oRi_pRx">
            <a:extLst>
              <a:ext uri="{FF2B5EF4-FFF2-40B4-BE49-F238E27FC236}">
                <a16:creationId xmlns:a16="http://schemas.microsoft.com/office/drawing/2014/main" id="{032F1DAB-0201-4C3D-90C7-19E2EC5215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139822"/>
            <a:ext cx="5917154"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5624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6146" name="Picture 2" descr="https://lh6.googleusercontent.com/oTmf5JHyAjn5CSNRUqCRSCXZGcM9ODIUAyX643CAdD15rD3mkZosLViT0rzM8DWmYyPsSY2jdiEbSAdjZywRpD8Iup5WZFJBoKHinwOBt8phfMOh0EaXuPnRqRiY8bTFXOcc">
            <a:extLst>
              <a:ext uri="{FF2B5EF4-FFF2-40B4-BE49-F238E27FC236}">
                <a16:creationId xmlns:a16="http://schemas.microsoft.com/office/drawing/2014/main" id="{A2FE9712-A788-4768-B850-B3780E1E1D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508791"/>
            <a:ext cx="3197746" cy="319774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6.googleusercontent.com/2ZjAN3RjxFfq-dsRPmy1tzpEDERmDNU0yFqLXN5Vh0AKVjrTDUUtPz1g9rJKDZheC5h3HI8vh0tFT4WT-Y6vht6pPYYf9XJAZM5KgGKJWuW35Yd_Q8h0A5ChyoPPdOPua71_">
            <a:extLst>
              <a:ext uri="{FF2B5EF4-FFF2-40B4-BE49-F238E27FC236}">
                <a16:creationId xmlns:a16="http://schemas.microsoft.com/office/drawing/2014/main" id="{1D64087C-9C2A-4507-8E15-EB6060F19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90500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7088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8194" name="Picture 2" descr="https://lh3.googleusercontent.com/GOj-fEJhqRFEEP8bKxDf8DqzUH8s4F1VGk7iUfhVlWpjEpo3XSnVSToYk-_GM2rKM-BPfSCl75wu-2bTnT_of6xpLIqxFWM_fsp0vweuAypqRhuPSO3NUKKqVbBjO7xpH7n5">
            <a:extLst>
              <a:ext uri="{FF2B5EF4-FFF2-40B4-BE49-F238E27FC236}">
                <a16:creationId xmlns:a16="http://schemas.microsoft.com/office/drawing/2014/main" id="{C783434E-8FF9-4ADF-B65D-A0998771C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823" y="1925663"/>
            <a:ext cx="3689581" cy="25993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6.googleusercontent.com/qAn1baYfGXXAyG19CmVgdk6Ov-PUj2EzQ0FcsTbm5k3olMRZ5vdkQmzzk6DS9DfZPk9M96E7lXXsZ8XVfhLc9DN64gyCdT6tYBHcn7JWIAh0JG4jqNpIEz1nxKjycPePuYUY">
            <a:extLst>
              <a:ext uri="{FF2B5EF4-FFF2-40B4-BE49-F238E27FC236}">
                <a16:creationId xmlns:a16="http://schemas.microsoft.com/office/drawing/2014/main" id="{4B1562BC-7F0C-4796-93AA-EB21F4C15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671" y="1865694"/>
            <a:ext cx="4061610" cy="268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921644"/>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2292"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E0858B39-A6EC-43FD-87C0-1AF6317789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545" y="1229465"/>
            <a:ext cx="5657215" cy="374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31320"/>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4923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44"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AAD3223E-07D9-48AC-ABAE-474B167B3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8956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50178"/>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Random Forest</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17410" name="Picture 2" descr="https://lh5.googleusercontent.com/ELVabulCKReWwR9Swkg4Rszv6AOTDgc7HByKnNZ3AcAnO7f-qfU3lb1AN0c_W2PURowQOVly93rmQHuIcKLbsku_kZEaWvqIBBSRrBxw0qosnDtgv8eovXzwEzS5oEvaDYEF">
            <a:extLst>
              <a:ext uri="{FF2B5EF4-FFF2-40B4-BE49-F238E27FC236}">
                <a16:creationId xmlns:a16="http://schemas.microsoft.com/office/drawing/2014/main" id="{FE9BD961-D781-4F7C-AE4E-533C384542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907760"/>
            <a:ext cx="3689582" cy="25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4705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60"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資料描述</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原始資料</a:t>
            </a:r>
            <a:r>
              <a:rPr lang="en-US" altLang="zh-TW" sz="2000" dirty="0">
                <a:solidFill>
                  <a:srgbClr val="000000"/>
                </a:solidFill>
                <a:latin typeface="+mn-ea"/>
                <a:ea typeface="+mn-ea"/>
                <a:sym typeface="DotumChe" pitchFamily="49" charset="-127"/>
              </a:rPr>
              <a:t>: 307511 rows × 122 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刪除資料筆數小於兩萬的 </a:t>
            </a:r>
            <a:r>
              <a:rPr lang="en-US" altLang="zh-TW" sz="2000" dirty="0">
                <a:solidFill>
                  <a:srgbClr val="000000"/>
                </a:solidFill>
                <a:latin typeface="+mn-ea"/>
                <a:ea typeface="+mn-ea"/>
                <a:sym typeface="DotumChe" pitchFamily="49" charset="-127"/>
              </a:rPr>
              <a:t>column</a:t>
            </a:r>
            <a:r>
              <a:rPr lang="zh-TW" altLang="en-US" sz="2000" dirty="0">
                <a:solidFill>
                  <a:srgbClr val="000000"/>
                </a:solidFill>
                <a:latin typeface="+mn-ea"/>
                <a:ea typeface="+mn-ea"/>
                <a:sym typeface="DotumChe" pitchFamily="49" charset="-127"/>
              </a:rPr>
              <a:t> </a:t>
            </a:r>
            <a:r>
              <a:rPr lang="en-US" altLang="zh-TW" sz="2000" dirty="0">
                <a:solidFill>
                  <a:srgbClr val="000000"/>
                </a:solidFill>
                <a:latin typeface="+mn-ea"/>
                <a:ea typeface="+mn-ea"/>
                <a:sym typeface="DotumChe" pitchFamily="49" charset="-127"/>
              </a:rPr>
              <a:t>-&gt; </a:t>
            </a:r>
            <a:r>
              <a:rPr lang="zh-TW" altLang="en-US" sz="2000" dirty="0">
                <a:solidFill>
                  <a:srgbClr val="000000"/>
                </a:solidFill>
                <a:latin typeface="+mn-ea"/>
                <a:ea typeface="+mn-ea"/>
                <a:sym typeface="DotumChe" pitchFamily="49" charset="-127"/>
              </a:rPr>
              <a:t>刪除</a:t>
            </a:r>
            <a:r>
              <a:rPr lang="en-US" altLang="zh-TW" sz="2000" dirty="0">
                <a:solidFill>
                  <a:srgbClr val="000000"/>
                </a:solidFill>
                <a:latin typeface="+mn-ea"/>
                <a:ea typeface="+mn-ea"/>
                <a:sym typeface="DotumChe" pitchFamily="49" charset="-127"/>
              </a:rPr>
              <a:t>49columns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刪除資料缺失達到 </a:t>
            </a:r>
            <a:r>
              <a:rPr lang="en-US" altLang="zh-TW" sz="2000" dirty="0">
                <a:solidFill>
                  <a:srgbClr val="000000"/>
                </a:solidFill>
                <a:latin typeface="+mn-ea"/>
                <a:ea typeface="+mn-ea"/>
                <a:sym typeface="DotumChe" pitchFamily="49" charset="-127"/>
              </a:rPr>
              <a:t>1/3 </a:t>
            </a:r>
            <a:r>
              <a:rPr lang="zh-TW" altLang="en-US" sz="2000" dirty="0">
                <a:solidFill>
                  <a:srgbClr val="000000"/>
                </a:solidFill>
                <a:latin typeface="+mn-ea"/>
                <a:ea typeface="+mn-ea"/>
                <a:sym typeface="DotumChe" pitchFamily="49" charset="-127"/>
              </a:rPr>
              <a:t>的 </a:t>
            </a:r>
            <a:r>
              <a:rPr lang="en-US" altLang="zh-TW" sz="2000" dirty="0">
                <a:solidFill>
                  <a:srgbClr val="000000"/>
                </a:solidFill>
                <a:latin typeface="+mn-ea"/>
                <a:ea typeface="+mn-ea"/>
                <a:sym typeface="DotumChe" pitchFamily="49" charset="-127"/>
              </a:rPr>
              <a:t>row -&gt; </a:t>
            </a:r>
            <a:r>
              <a:rPr lang="zh-TW" altLang="en-US" sz="2000" dirty="0">
                <a:solidFill>
                  <a:srgbClr val="000000"/>
                </a:solidFill>
                <a:latin typeface="+mn-ea"/>
                <a:ea typeface="+mn-ea"/>
                <a:sym typeface="DotumChe" pitchFamily="49" charset="-127"/>
              </a:rPr>
              <a:t>沒有刪除</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 </a:t>
            </a:r>
            <a:r>
              <a:rPr lang="en-US" altLang="zh-TW" sz="2000" dirty="0">
                <a:solidFill>
                  <a:srgbClr val="000000"/>
                </a:solidFill>
                <a:latin typeface="+mn-ea"/>
                <a:ea typeface="+mn-ea"/>
                <a:sym typeface="DotumChe" pitchFamily="49" charset="-127"/>
              </a:rPr>
              <a:t>categorical data </a:t>
            </a:r>
            <a:r>
              <a:rPr lang="zh-TW" altLang="en-US" sz="2000" dirty="0">
                <a:solidFill>
                  <a:srgbClr val="000000"/>
                </a:solidFill>
                <a:latin typeface="+mn-ea"/>
                <a:ea typeface="+mn-ea"/>
                <a:sym typeface="DotumChe" pitchFamily="49" charset="-127"/>
              </a:rPr>
              <a:t>轉為 </a:t>
            </a:r>
            <a:r>
              <a:rPr lang="en-US" altLang="zh-TW" sz="2000" dirty="0">
                <a:solidFill>
                  <a:srgbClr val="000000"/>
                </a:solidFill>
                <a:latin typeface="+mn-ea"/>
                <a:ea typeface="+mn-ea"/>
                <a:sym typeface="DotumChe" pitchFamily="49" charset="-127"/>
              </a:rPr>
              <a:t>one hot coding -&gt; 191columns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刪除發生次數小於 </a:t>
            </a:r>
            <a:r>
              <a:rPr lang="en-US" altLang="zh-TW" sz="2000" dirty="0">
                <a:solidFill>
                  <a:srgbClr val="000000"/>
                </a:solidFill>
                <a:latin typeface="+mn-ea"/>
                <a:ea typeface="+mn-ea"/>
                <a:sym typeface="DotumChe" pitchFamily="49" charset="-127"/>
              </a:rPr>
              <a:t>10 </a:t>
            </a:r>
            <a:r>
              <a:rPr lang="zh-TW" altLang="en-US" sz="2000" dirty="0">
                <a:solidFill>
                  <a:srgbClr val="000000"/>
                </a:solidFill>
                <a:latin typeface="+mn-ea"/>
                <a:ea typeface="+mn-ea"/>
                <a:sym typeface="DotumChe" pitchFamily="49" charset="-127"/>
              </a:rPr>
              <a:t>的 </a:t>
            </a:r>
            <a:r>
              <a:rPr lang="en-US" altLang="zh-TW" sz="2000" dirty="0">
                <a:solidFill>
                  <a:srgbClr val="000000"/>
                </a:solidFill>
                <a:latin typeface="+mn-ea"/>
                <a:ea typeface="+mn-ea"/>
                <a:sym typeface="DotumChe" pitchFamily="49" charset="-127"/>
              </a:rPr>
              <a:t>column -&gt; 178columns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運用 </a:t>
            </a:r>
            <a:r>
              <a:rPr lang="en-US" altLang="zh-TW" sz="2000" dirty="0" err="1">
                <a:solidFill>
                  <a:srgbClr val="000000"/>
                </a:solidFill>
                <a:latin typeface="+mn-ea"/>
                <a:ea typeface="+mn-ea"/>
                <a:sym typeface="DotumChe" pitchFamily="49" charset="-127"/>
              </a:rPr>
              <a:t>sklearn</a:t>
            </a:r>
            <a:r>
              <a:rPr lang="en-US" altLang="zh-TW" sz="2000" dirty="0">
                <a:solidFill>
                  <a:srgbClr val="000000"/>
                </a:solidFill>
                <a:latin typeface="+mn-ea"/>
                <a:ea typeface="+mn-ea"/>
                <a:sym typeface="DotumChe" pitchFamily="49" charset="-127"/>
              </a:rPr>
              <a:t> </a:t>
            </a:r>
            <a:r>
              <a:rPr lang="zh-TW" altLang="en-US" sz="2000" dirty="0">
                <a:solidFill>
                  <a:srgbClr val="000000"/>
                </a:solidFill>
                <a:latin typeface="+mn-ea"/>
                <a:ea typeface="+mn-ea"/>
                <a:sym typeface="DotumChe" pitchFamily="49" charset="-127"/>
              </a:rPr>
              <a:t>的 </a:t>
            </a:r>
            <a:r>
              <a:rPr lang="en-US" altLang="zh-TW" sz="2000" dirty="0" err="1">
                <a:solidFill>
                  <a:srgbClr val="000000"/>
                </a:solidFill>
                <a:latin typeface="+mn-ea"/>
                <a:ea typeface="+mn-ea"/>
                <a:sym typeface="DotumChe" pitchFamily="49" charset="-127"/>
              </a:rPr>
              <a:t>knnImputer</a:t>
            </a:r>
            <a:r>
              <a:rPr lang="en-US" altLang="zh-TW" sz="2000" dirty="0">
                <a:solidFill>
                  <a:srgbClr val="000000"/>
                </a:solidFill>
                <a:latin typeface="+mn-ea"/>
                <a:ea typeface="+mn-ea"/>
                <a:sym typeface="DotumChe" pitchFamily="49" charset="-127"/>
              </a:rPr>
              <a:t> </a:t>
            </a:r>
            <a:r>
              <a:rPr lang="zh-TW" altLang="en-US" sz="2000" dirty="0">
                <a:solidFill>
                  <a:srgbClr val="000000"/>
                </a:solidFill>
                <a:latin typeface="+mn-ea"/>
                <a:ea typeface="+mn-ea"/>
                <a:sym typeface="DotumChe" pitchFamily="49" charset="-127"/>
              </a:rPr>
              <a:t>補齊缺失的資料</a:t>
            </a:r>
          </a:p>
          <a:p>
            <a:pPr marL="342900" indent="-342900">
              <a:spcAft>
                <a:spcPts val="600"/>
              </a:spcAft>
              <a:buFont typeface="Arial" panose="020B0604020202020204" pitchFamily="34" charset="0"/>
              <a:buChar char="•"/>
            </a:pPr>
            <a:endParaRPr lang="en-US" altLang="zh-TW" sz="2000" dirty="0">
              <a:solidFill>
                <a:srgbClr val="000000"/>
              </a:solidFill>
              <a:latin typeface="+mn-ea"/>
              <a:ea typeface="+mn-ea"/>
              <a:sym typeface="DotumChe" pitchFamily="49" charset="-127"/>
            </a:endParaRPr>
          </a:p>
          <a:p>
            <a:pPr>
              <a:spcAft>
                <a:spcPts val="600"/>
              </a:spcAft>
            </a:pPr>
            <a:endParaRPr lang="zh-TW" altLang="en-US" sz="2000" dirty="0">
              <a:solidFill>
                <a:srgbClr val="000000"/>
              </a:solidFill>
              <a:latin typeface="+mn-ea"/>
              <a:ea typeface="+mn-ea"/>
              <a:sym typeface="DotumChe" pitchFamily="49" charset="-127"/>
            </a:endParaRPr>
          </a:p>
          <a:p>
            <a:pPr>
              <a:spcAft>
                <a:spcPts val="600"/>
              </a:spcAft>
            </a:pPr>
            <a:endParaRPr lang="en-US" sz="20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2592874773"/>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a:t>
            </a:r>
            <a:r>
              <a:rPr lang="en-US" altLang="zh-TW" sz="2400" b="1" dirty="0">
                <a:solidFill>
                  <a:srgbClr val="004D6C"/>
                </a:solidFill>
                <a:latin typeface="+mn-ea"/>
                <a:ea typeface="+mn-ea"/>
                <a:sym typeface="DotumChe" pitchFamily="49" charset="-127"/>
              </a:rPr>
              <a:t>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6388" name="Picture 4" descr="https://lh6.googleusercontent.com/XX2hUPMTM1lt137wJPZce4PaEp1p8mmnEif9rDiXMCp-L-Bvd33PWgwr1oE_iV8daPk5CHbOV2tNb77boIaHnGZtbFOdlGTcXzGGFEPLwRuArfy9QtB7rQlKhCsIOXyxzyMR">
            <a:extLst>
              <a:ext uri="{FF2B5EF4-FFF2-40B4-BE49-F238E27FC236}">
                <a16:creationId xmlns:a16="http://schemas.microsoft.com/office/drawing/2014/main" id="{6B45A5CD-75AD-46D0-8705-2F19D5F964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64011"/>
            <a:ext cx="5966777" cy="397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30535"/>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5362"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B6039903-C2BB-4D48-B87F-EAD81ACBE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49" y="1429965"/>
            <a:ext cx="3284220" cy="328422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6.googleusercontent.com/SoegqNsz4Vcp-r10l34NBJ_qFjkJuxlmkxyItzzqUnyL6xeIJh5u8Rz-gzCuAX5swuX_rDRNwSEAnNfZ3GPnwpKy2NLQn-l3ybjNMJUlLvNHtRuI-X0XRK0KUDiUDZRn2n0V">
            <a:extLst>
              <a:ext uri="{FF2B5EF4-FFF2-40B4-BE49-F238E27FC236}">
                <a16:creationId xmlns:a16="http://schemas.microsoft.com/office/drawing/2014/main" id="{3407D7F2-3424-47D5-86A6-F56E4EEF5F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6405" y="1905001"/>
            <a:ext cx="4138947" cy="27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61819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   ???</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44"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AAD3223E-07D9-48AC-ABAE-474B167B3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888949"/>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  ???</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03669"/>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919129" y="1166461"/>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pic>
        <p:nvPicPr>
          <p:cNvPr id="3074" name="Picture 2" descr="https://lh6.googleusercontent.com/NSfOJPEEreA9gUz4q5-z0yaJAd-H7TC5Xwi9dm7YG_os_5anxtGCN1zus3qlhTTM1Z_Ti7-7jLsz1Gl_W_82L0OTamlWBgZPVnczOO3rd_AQQqD0jG4lz0qaHjlAjypTtAzU">
            <a:extLst>
              <a:ext uri="{FF2B5EF4-FFF2-40B4-BE49-F238E27FC236}">
                <a16:creationId xmlns:a16="http://schemas.microsoft.com/office/drawing/2014/main" id="{E76306E0-171D-4789-B5A3-95CA4BA99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08" y="1239581"/>
            <a:ext cx="4672984" cy="350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63994"/>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8" name="Picture 4" descr="https://lh3.googleusercontent.com/zmRkWsHYYdZ5Td8e3JNGCnIilw12sr_vfCe_eh8HPefGyRU5VBG7Z2pzgQ-3oIAx9-kTmlVwJVoCBx4bsOLDccPZFr8YLhyoWk6OwHfKREbi6uckadLS27Q3jxVZhX8ahxPC">
            <a:extLst>
              <a:ext uri="{FF2B5EF4-FFF2-40B4-BE49-F238E27FC236}">
                <a16:creationId xmlns:a16="http://schemas.microsoft.com/office/drawing/2014/main" id="{42EAB465-E46E-41D3-974F-D528360377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58135"/>
            <a:ext cx="5837237" cy="389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536238"/>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050" name="Picture 2" descr="https://lh3.googleusercontent.com/F0OYLVWQgGhHabnamtR8JeM0tiUI5KZGdgd8iZ-HjkhxM_zxGH0pnlli4FU8JsBvLIFiIeDcp3Ryqk1-Ik-mMYg1qTE6757hKzL-st7GAxUqQ6v6Rqbj0E9T_h7UmEni6wR_">
            <a:extLst>
              <a:ext uri="{FF2B5EF4-FFF2-40B4-BE49-F238E27FC236}">
                <a16:creationId xmlns:a16="http://schemas.microsoft.com/office/drawing/2014/main" id="{90A31476-44FA-4983-8659-1C4C0A81D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75" y="1492622"/>
            <a:ext cx="3351871" cy="3351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2S0XiUPrhLFNrM4K9H94fY3lBTZ3PLmKHg8GL6PGngGxfhJOjYE728cFVyBTHx3EJBKhhyY1ziK-kfo8Jxq32IOPUVkZsUm15CRw6GPmjPkaHwXWQXf3mzU-m2pAW6ZSPdnW">
            <a:extLst>
              <a:ext uri="{FF2B5EF4-FFF2-40B4-BE49-F238E27FC236}">
                <a16:creationId xmlns:a16="http://schemas.microsoft.com/office/drawing/2014/main" id="{E34E89E7-02BF-4557-8167-12626C313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65"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32069"/>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2530" name="Picture 2" descr="https://lh6.googleusercontent.com/lYAQ54i0kuegXN4jwN3telIRFRp0HQ_taTkhmOqEB4gZy2yi1bDPwtqIBgYCPAXAT-GkE2YkaelWUu1bql9F59w9cogvuxcZ89mrxsPdiyqZvZLlg5Ac26m06k_NB17Ipbp6">
            <a:extLst>
              <a:ext uri="{FF2B5EF4-FFF2-40B4-BE49-F238E27FC236}">
                <a16:creationId xmlns:a16="http://schemas.microsoft.com/office/drawing/2014/main" id="{3AD0670F-474E-4021-9880-73F7909941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39822"/>
            <a:ext cx="5837237" cy="389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722356"/>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1506" name="Picture 2" descr="https://lh6.googleusercontent.com/aJUvXhH8ILlrVjtkSNjloHHGnSQQdOQpKasSoBU3_e5v-OAnDDgqCS0ykgwCPWF1ps6lT9my5Wc8pnnDWjJRdTuU8Q_SP0Vl150hva-ohhZ5uCWgeTEYMvGsPSsvjjE1xqSr">
            <a:extLst>
              <a:ext uri="{FF2B5EF4-FFF2-40B4-BE49-F238E27FC236}">
                <a16:creationId xmlns:a16="http://schemas.microsoft.com/office/drawing/2014/main" id="{1CD2DF88-709E-4417-94B6-FC2634BA7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75" y="1431225"/>
            <a:ext cx="3351872" cy="3351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6.googleusercontent.com/I0FYWlO6ZxjYBwBZm8nBT6jWvnMMQTpQ7KKbpLOI3spy--6qfGOHgLoz08-TUIDUO7BR-ugUxmg_lxKGTl_OJPiWpbkeH7IJYuC-HENs1GIT3z1P_BMRvaAwUhw-oN54PxRX">
            <a:extLst>
              <a:ext uri="{FF2B5EF4-FFF2-40B4-BE49-F238E27FC236}">
                <a16:creationId xmlns:a16="http://schemas.microsoft.com/office/drawing/2014/main" id="{D1B5561E-368C-4FCF-A5EE-7959A935D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684"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24887"/>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0484" name="Picture 4" descr="https://lh6.googleusercontent.com/BlG4Pvd1VNC9ivr6wQrQeVr17A7Jlg4SIXcaXCN2Cpd30AFf6nR8jJoBhSN1zIImIQ5lxqI627RkRZG4muFea3lVgP_XGhRi7QZB5yw5uPzqkx-lHw_3KRQ4CcII0kJ1deaK">
            <a:extLst>
              <a:ext uri="{FF2B5EF4-FFF2-40B4-BE49-F238E27FC236}">
                <a16:creationId xmlns:a16="http://schemas.microsoft.com/office/drawing/2014/main" id="{D2C5DAFA-78C1-4506-8D1E-903FC47CDA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723" y="1139822"/>
            <a:ext cx="5814377" cy="387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331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將資料分為 </a:t>
            </a:r>
            <a:r>
              <a:rPr lang="en-US" altLang="zh-TW" sz="2000" dirty="0">
                <a:solidFill>
                  <a:srgbClr val="000000"/>
                </a:solidFill>
                <a:latin typeface="+mn-ea"/>
                <a:ea typeface="+mn-ea"/>
                <a:sym typeface="DotumChe" pitchFamily="49" charset="-127"/>
              </a:rPr>
              <a:t>categorical data &amp; interval data</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 </a:t>
            </a:r>
            <a:r>
              <a:rPr lang="en-US" altLang="zh-TW" sz="2000" dirty="0">
                <a:solidFill>
                  <a:srgbClr val="000000"/>
                </a:solidFill>
                <a:latin typeface="+mn-ea"/>
                <a:ea typeface="+mn-ea"/>
                <a:sym typeface="DotumChe" pitchFamily="49" charset="-127"/>
              </a:rPr>
              <a:t>interval data </a:t>
            </a:r>
            <a:r>
              <a:rPr lang="zh-TW" altLang="en-US" sz="2000" dirty="0">
                <a:solidFill>
                  <a:srgbClr val="000000"/>
                </a:solidFill>
                <a:latin typeface="+mn-ea"/>
                <a:ea typeface="+mn-ea"/>
                <a:sym typeface="DotumChe" pitchFamily="49" charset="-127"/>
              </a:rPr>
              <a:t>取 </a:t>
            </a:r>
            <a:r>
              <a:rPr lang="en-US" altLang="zh-TW" sz="2000" dirty="0">
                <a:solidFill>
                  <a:srgbClr val="000000"/>
                </a:solidFill>
                <a:latin typeface="+mn-ea"/>
                <a:ea typeface="+mn-ea"/>
                <a:sym typeface="DotumChe" pitchFamily="49" charset="-127"/>
              </a:rPr>
              <a:t>PCA</a:t>
            </a:r>
            <a:r>
              <a:rPr lang="zh-TW" altLang="en-US" sz="2000" dirty="0">
                <a:solidFill>
                  <a:srgbClr val="000000"/>
                </a:solidFill>
                <a:latin typeface="+mn-ea"/>
                <a:ea typeface="+mn-ea"/>
                <a:sym typeface="DotumChe" pitchFamily="49" charset="-127"/>
              </a:rPr>
              <a:t>  </a:t>
            </a:r>
            <a:endParaRPr lang="en-US" altLang="zh-TW" sz="2000" dirty="0">
              <a:solidFill>
                <a:srgbClr val="000000"/>
              </a:solidFill>
              <a:latin typeface="+mn-ea"/>
              <a:ea typeface="+mn-ea"/>
              <a:sym typeface="DotumChe" pitchFamily="49" charset="-127"/>
            </a:endParaRPr>
          </a:p>
          <a:p>
            <a:pPr>
              <a:spcAft>
                <a:spcPts val="600"/>
              </a:spcAft>
            </a:pPr>
            <a:r>
              <a:rPr lang="zh-TW" altLang="en-US" sz="2000" dirty="0">
                <a:solidFill>
                  <a:srgbClr val="000000"/>
                </a:solidFill>
                <a:latin typeface="+mn-ea"/>
                <a:ea typeface="+mn-ea"/>
                <a:sym typeface="DotumChe" pitchFamily="49" charset="-127"/>
              </a:rPr>
              <a:t>     </a:t>
            </a:r>
            <a:r>
              <a:rPr lang="en-US" altLang="zh-TW" sz="2000" dirty="0" err="1">
                <a:solidFill>
                  <a:srgbClr val="000000"/>
                </a:solidFill>
                <a:latin typeface="+mn-ea"/>
                <a:ea typeface="+mn-ea"/>
                <a:sym typeface="DotumChe" pitchFamily="49" charset="-127"/>
              </a:rPr>
              <a:t>n_conponents</a:t>
            </a:r>
            <a:r>
              <a:rPr lang="en-US" altLang="zh-TW" sz="2000" dirty="0">
                <a:solidFill>
                  <a:srgbClr val="000000"/>
                </a:solidFill>
                <a:latin typeface="+mn-ea"/>
                <a:ea typeface="+mn-ea"/>
                <a:sym typeface="DotumChe" pitchFamily="49" charset="-127"/>
              </a:rPr>
              <a:t> = min(</a:t>
            </a:r>
            <a:r>
              <a:rPr lang="en-US" altLang="zh-TW" sz="2000" dirty="0" err="1">
                <a:solidFill>
                  <a:srgbClr val="000000"/>
                </a:solidFill>
                <a:latin typeface="+mn-ea"/>
                <a:ea typeface="+mn-ea"/>
                <a:sym typeface="DotumChe" pitchFamily="49" charset="-127"/>
              </a:rPr>
              <a:t>n_sample</a:t>
            </a:r>
            <a:r>
              <a:rPr lang="en-US" altLang="zh-TW" sz="2000" dirty="0">
                <a:solidFill>
                  <a:srgbClr val="000000"/>
                </a:solidFill>
                <a:latin typeface="+mn-ea"/>
                <a:ea typeface="+mn-ea"/>
                <a:sym typeface="DotumChe" pitchFamily="49" charset="-127"/>
              </a:rPr>
              <a:t>,</a:t>
            </a:r>
            <a:r>
              <a:rPr lang="zh-TW" altLang="en-US" sz="2000" dirty="0">
                <a:solidFill>
                  <a:srgbClr val="000000"/>
                </a:solidFill>
                <a:latin typeface="+mn-ea"/>
                <a:ea typeface="+mn-ea"/>
                <a:sym typeface="DotumChe" pitchFamily="49" charset="-127"/>
              </a:rPr>
              <a:t> </a:t>
            </a:r>
            <a:r>
              <a:rPr lang="en-US" altLang="zh-TW" sz="2000" dirty="0" err="1">
                <a:solidFill>
                  <a:srgbClr val="000000"/>
                </a:solidFill>
                <a:latin typeface="+mn-ea"/>
                <a:ea typeface="+mn-ea"/>
                <a:sym typeface="DotumChe" pitchFamily="49" charset="-127"/>
              </a:rPr>
              <a:t>n_feature</a:t>
            </a:r>
            <a:r>
              <a:rPr lang="en-US" altLang="zh-TW" sz="2000" dirty="0">
                <a:solidFill>
                  <a:srgbClr val="000000"/>
                </a:solidFill>
                <a:latin typeface="+mn-ea"/>
                <a:ea typeface="+mn-ea"/>
                <a:sym typeface="DotumChe" pitchFamily="49" charset="-127"/>
              </a:rPr>
              <a:t>)</a:t>
            </a:r>
          </a:p>
          <a:p>
            <a:pPr marL="342900" indent="-342900">
              <a:spcAft>
                <a:spcPts val="600"/>
              </a:spcAft>
              <a:buFont typeface="Arial" panose="020B0604020202020204" pitchFamily="34" charset="0"/>
              <a:buChar char="•"/>
            </a:pPr>
            <a:endParaRPr lang="zh-TW" altLang="en-US" sz="20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en-US" altLang="zh-TW" sz="2000" dirty="0">
              <a:solidFill>
                <a:srgbClr val="000000"/>
              </a:solidFill>
              <a:latin typeface="+mn-ea"/>
              <a:ea typeface="+mn-ea"/>
              <a:sym typeface="DotumChe" pitchFamily="49" charset="-127"/>
            </a:endParaRPr>
          </a:p>
          <a:p>
            <a:pPr>
              <a:spcAft>
                <a:spcPts val="600"/>
              </a:spcAft>
            </a:pPr>
            <a:endParaRPr lang="zh-TW" altLang="en-US" sz="2000" dirty="0">
              <a:solidFill>
                <a:srgbClr val="000000"/>
              </a:solidFill>
              <a:latin typeface="+mn-ea"/>
              <a:ea typeface="+mn-ea"/>
              <a:sym typeface="DotumChe" pitchFamily="49" charset="-127"/>
            </a:endParaRPr>
          </a:p>
          <a:p>
            <a:pPr>
              <a:spcAft>
                <a:spcPts val="600"/>
              </a:spcAft>
            </a:pPr>
            <a:endParaRPr lang="en-US" sz="20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3817156038"/>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9458" name="Picture 2" descr="https://lh5.googleusercontent.com/AUMgFCcO0niaUsiGX1jp3vAEiaHlLElGXX418sVolnv3zeCmZLHQE958MqDTjwu2iWoFrJge-gmwnRxf6DBvJ4d-5xIBDaWTlZ5zdufBi5HbJe7PcRnI4YGZCK7X8OrW7Rq7">
            <a:extLst>
              <a:ext uri="{FF2B5EF4-FFF2-40B4-BE49-F238E27FC236}">
                <a16:creationId xmlns:a16="http://schemas.microsoft.com/office/drawing/2014/main" id="{2305C3E8-01C6-4D4A-9D9A-BAA699D99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1" y="1492622"/>
            <a:ext cx="3223260" cy="322326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lh3.googleusercontent.com/7iTfs56wkt_0-BHzmTRPevjBWb2YD59MzzNIfsGusyoG6QSmi2_iEj_4CDgri_tamDIGfaYaOMpu-3hS07bR3ssEJJQFM3Rnw5GIAT0qyvcM8RGvbl7ee-sZqs2babJg9oz-">
            <a:extLst>
              <a:ext uri="{FF2B5EF4-FFF2-40B4-BE49-F238E27FC236}">
                <a16:creationId xmlns:a16="http://schemas.microsoft.com/office/drawing/2014/main" id="{47FCD054-3784-4626-A5FB-0292EA4EC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300" y="1888222"/>
            <a:ext cx="4221279" cy="28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32642"/>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7650" name="Picture 2" descr="https://lh4.googleusercontent.com/gsj59lkqO5wWsbs2oPvGMhbDtPfexAYWLwhL3xq-5Ip3-mxwsg4P-XKxe9eA71vyJVYJyDbg9aeuwPPUoi3zaG5pbY5tNH2IhNgYslpQkxL1-lg7E5WIIF3NlPggpAljwB0P">
            <a:extLst>
              <a:ext uri="{FF2B5EF4-FFF2-40B4-BE49-F238E27FC236}">
                <a16:creationId xmlns:a16="http://schemas.microsoft.com/office/drawing/2014/main" id="{872AE10E-27A0-4A9C-AF35-35F5D04695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39822"/>
            <a:ext cx="5921057" cy="394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4238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6626"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EA223DAD-1AB4-4351-ABB1-A713C2F45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35" y="1639167"/>
            <a:ext cx="3105151" cy="310515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lh5.googleusercontent.com/TAxaL4cpFnXRSLzjDeDU6IcJwaaQ_2BbKe6rrFnxj_DM9OjY-dSh6uEAELRWlg97hGcZcptdPtVOoja_4sqODgQ2qB094aRrMcSjpbKszkadUEXhW1ZuLWrgHiuL2NdyyI7c">
            <a:extLst>
              <a:ext uri="{FF2B5EF4-FFF2-40B4-BE49-F238E27FC236}">
                <a16:creationId xmlns:a16="http://schemas.microsoft.com/office/drawing/2014/main" id="{80B0FEE8-833C-4EDB-A8CC-F49B89715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820"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66768"/>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5602" name="Picture 2" descr="https://lh4.googleusercontent.com/gsj59lkqO5wWsbs2oPvGMhbDtPfexAYWLwhL3xq-5Ip3-mxwsg4P-XKxe9eA71vyJVYJyDbg9aeuwPPUoi3zaG5pbY5tNH2IhNgYslpQkxL1-lg7E5WIIF3NlPggpAljwB0P">
            <a:extLst>
              <a:ext uri="{FF2B5EF4-FFF2-40B4-BE49-F238E27FC236}">
                <a16:creationId xmlns:a16="http://schemas.microsoft.com/office/drawing/2014/main" id="{562B78D6-08AE-4D44-B76D-9DC51174BE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971" y="1139822"/>
            <a:ext cx="5814377" cy="387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14858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4578"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6A526490-CAAB-432B-8EE8-B422159BC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53" y="1552201"/>
            <a:ext cx="3106916" cy="310691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lh5.googleusercontent.com/TAxaL4cpFnXRSLzjDeDU6IcJwaaQ_2BbKe6rrFnxj_DM9OjY-dSh6uEAELRWlg97hGcZcptdPtVOoja_4sqODgQ2qB094aRrMcSjpbKszkadUEXhW1ZuLWrgHiuL2NdyyI7c">
            <a:extLst>
              <a:ext uri="{FF2B5EF4-FFF2-40B4-BE49-F238E27FC236}">
                <a16:creationId xmlns:a16="http://schemas.microsoft.com/office/drawing/2014/main" id="{2074F0DF-B8D3-4606-950F-5AF7D2E3D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960" y="1812022"/>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64724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9843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2820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32770" name="Picture 2" descr="https://lh6.googleusercontent.com/LCyg_-5puSRcpZ4jCuzNHgZonFyndQBYaF6pYJUun48Pcpl9WWgIG751ObCRSSfn0C2TCn1hW-Iu8t3JmdqNkvtfxhxRc8fxuZqznNEobHJizKvwURfOwallky4-XEck_G6o">
            <a:extLst>
              <a:ext uri="{FF2B5EF4-FFF2-40B4-BE49-F238E27FC236}">
                <a16:creationId xmlns:a16="http://schemas.microsoft.com/office/drawing/2014/main" id="{07C5F7A2-EF67-4436-9D45-CC0C09B67D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94" y="1672900"/>
            <a:ext cx="4195303" cy="279802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lh6.googleusercontent.com/soxxDOn1ifKGV_PrbraZYCq3NYdRwPiPyX4-2_cq_VoiMLXdwpzKaN732j7qMPrcMz4GWVjbFGp3LnYbkG4S8FaNiiThUDNITMykI_jICqCYLVqH1_Jdp_NXGOrN-V4_z5iN">
            <a:extLst>
              <a:ext uri="{FF2B5EF4-FFF2-40B4-BE49-F238E27FC236}">
                <a16:creationId xmlns:a16="http://schemas.microsoft.com/office/drawing/2014/main" id="{E79EFE30-18F5-4C72-BD8E-5189A75AB1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897" y="1842177"/>
            <a:ext cx="3994823" cy="266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886132"/>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1746" name="Picture 2" descr="https://lh3.googleusercontent.com/r3igTxSXBwCIM9O2ZoTxwuyhB6fZ42PxPgg7au3iLft1n_-OGHiFr7SXDhuV-5ml7IpKziJjkxp1OitNKg5ZDgfwN4c9W18ShA4mFhMp9Tn7EGYx41shbkwBeWS4vEArugVU">
            <a:extLst>
              <a:ext uri="{FF2B5EF4-FFF2-40B4-BE49-F238E27FC236}">
                <a16:creationId xmlns:a16="http://schemas.microsoft.com/office/drawing/2014/main" id="{24C1AC7B-BBBB-4371-911B-EFB138F84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78" y="1281424"/>
            <a:ext cx="5707379" cy="360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53269"/>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0722" name="Picture 2" descr="https://lh3.googleusercontent.com/_JqcVM_DxHBrOeLokKmkgMSRTazkaXxZlBNAHkrkRG-Onc8NfFEBOxnHHnvTiZytLCvIUJYTXY52aRchDeFk_84cpUmPahIsXy0zcoNU153RmVdRP8l5cquaNLr1O6YiQ2Gx">
            <a:extLst>
              <a:ext uri="{FF2B5EF4-FFF2-40B4-BE49-F238E27FC236}">
                <a16:creationId xmlns:a16="http://schemas.microsoft.com/office/drawing/2014/main" id="{CFF18205-3F70-4A6F-A90A-DE2F55358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69" y="1546573"/>
            <a:ext cx="3145598" cy="314559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lh5.googleusercontent.com/vZ2xhMw_Lk5x_Dy5-s1kYOcLCOx-eHq28yYW3QIAWpm7Ss7zDxf7XTXyQGdV4tVAHkllJEF1OA4tqgc2EIK5CKUB3uPWwPwVEGFs3Q4oovbtzRHqA73oLllZJNpnIPZBQOIF">
            <a:extLst>
              <a:ext uri="{FF2B5EF4-FFF2-40B4-BE49-F238E27FC236}">
                <a16:creationId xmlns:a16="http://schemas.microsoft.com/office/drawing/2014/main" id="{B332B71D-D65F-45F5-817E-C57EF82E6F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795" y="1905000"/>
            <a:ext cx="4179036" cy="278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75140"/>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9698" name="Picture 2" descr="https://lh4.googleusercontent.com/rYypLtIFBNhWIwZylGB6b3pXx2dWwB8UOrzPiEh-i8igtk1niQCM61lvLGn4crX99_WzfvGZ5dEAH3GpWu7Gb_ChkIEmc3mJD2qxJjdpPIPq24yhF4C_iwGBQhsRrLcZgHk-">
            <a:extLst>
              <a:ext uri="{FF2B5EF4-FFF2-40B4-BE49-F238E27FC236}">
                <a16:creationId xmlns:a16="http://schemas.microsoft.com/office/drawing/2014/main" id="{1796869B-E4A8-46A8-9B58-3725CF17BF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0465" y="1139822"/>
            <a:ext cx="5917154"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56829"/>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8674" name="Picture 2" descr="https://lh4.googleusercontent.com/KULnoEZkCixJTolthZPKyJZlr4DVYTieyOyEOL539sGo0j8GW40JMb0bkR-_QejJbtbufn4ZnrNITqnUuAObQvG5qNe1j4Ee2wtHWpVXYT3cZG-A-3EHIP0HUdu8BXbsKn0m">
            <a:extLst>
              <a:ext uri="{FF2B5EF4-FFF2-40B4-BE49-F238E27FC236}">
                <a16:creationId xmlns:a16="http://schemas.microsoft.com/office/drawing/2014/main" id="{8115C5CF-9E93-459A-A71D-3CD0572DA5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492622"/>
            <a:ext cx="3197746" cy="3197746"/>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ttps://lh3.googleusercontent.com/uPJZiQCX3-KKn1RXzbQSpasqZijkaPyOE5FQ0Zmw4zkHxLM2twYsg95IReiFpZ2kuI7dZOqYA8gjhdNZSAm46wHsTjdnaAZ05ps57SiP3Xi5cJN79vQAdm5YuO7bslR73Z3t">
            <a:extLst>
              <a:ext uri="{FF2B5EF4-FFF2-40B4-BE49-F238E27FC236}">
                <a16:creationId xmlns:a16="http://schemas.microsoft.com/office/drawing/2014/main" id="{89E7D385-89B9-4676-8EE2-1DC459BF50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90500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5457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712240"/>
            <a:ext cx="742187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資料不平衡 → </a:t>
            </a:r>
            <a:r>
              <a:rPr lang="en-US" altLang="zh-TW" sz="1600" dirty="0">
                <a:solidFill>
                  <a:srgbClr val="000000"/>
                </a:solidFill>
                <a:latin typeface="+mn-ea"/>
                <a:ea typeface="+mn-ea"/>
                <a:sym typeface="DotumChe" pitchFamily="49" charset="-127"/>
              </a:rPr>
              <a:t>Minimize Loss Function </a:t>
            </a:r>
            <a:r>
              <a:rPr lang="zh-TW" altLang="en-US" sz="1600" dirty="0">
                <a:solidFill>
                  <a:srgbClr val="000000"/>
                </a:solidFill>
                <a:latin typeface="+mn-ea"/>
                <a:ea typeface="+mn-ea"/>
                <a:sym typeface="DotumChe" pitchFamily="49" charset="-127"/>
              </a:rPr>
              <a:t>表現不佳</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處理方法：</a:t>
            </a:r>
            <a:endParaRPr lang="en-US" altLang="zh-TW" sz="1600" dirty="0">
              <a:solidFill>
                <a:srgbClr val="000000"/>
              </a:solidFill>
              <a:latin typeface="+mn-ea"/>
              <a:ea typeface="+mn-ea"/>
              <a:sym typeface="DotumChe" pitchFamily="49" charset="-127"/>
            </a:endParaRPr>
          </a:p>
          <a:p>
            <a:pPr marL="685800" lvl="1" indent="-342900">
              <a:spcAft>
                <a:spcPts val="600"/>
              </a:spcAft>
              <a:buFont typeface="Wingdings" panose="05000000000000000000" pitchFamily="2" charset="2"/>
              <a:buChar char="Ø"/>
            </a:pPr>
            <a:r>
              <a:rPr lang="en-US" altLang="zh-TW" sz="1600" dirty="0">
                <a:solidFill>
                  <a:srgbClr val="000000"/>
                </a:solidFill>
                <a:latin typeface="+mn-ea"/>
                <a:ea typeface="+mn-ea"/>
                <a:sym typeface="DotumChe" pitchFamily="49" charset="-127"/>
              </a:rPr>
              <a:t>Under-Sampling</a:t>
            </a:r>
          </a:p>
          <a:p>
            <a:pPr>
              <a:spcAft>
                <a:spcPts val="600"/>
              </a:spcAft>
            </a:pPr>
            <a:r>
              <a:rPr lang="en-US" altLang="zh-TW" sz="1600" dirty="0">
                <a:solidFill>
                  <a:srgbClr val="000000"/>
                </a:solidFill>
                <a:latin typeface="+mn-ea"/>
                <a:ea typeface="+mn-ea"/>
                <a:sym typeface="DotumChe" pitchFamily="49" charset="-127"/>
              </a:rPr>
              <a:t>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set: 33513, validation set: 11172, testing set: 4965 </a:t>
            </a:r>
          </a:p>
          <a:p>
            <a:pPr>
              <a:spcAft>
                <a:spcPts val="600"/>
              </a:spcAft>
            </a:pPr>
            <a:endParaRPr lang="en-US" altLang="zh-TW" sz="1600" dirty="0">
              <a:solidFill>
                <a:srgbClr val="000000"/>
              </a:solidFill>
              <a:latin typeface="+mn-ea"/>
              <a:ea typeface="+mn-ea"/>
              <a:sym typeface="DotumChe" pitchFamily="49" charset="-127"/>
            </a:endParaRPr>
          </a:p>
          <a:p>
            <a:pPr marL="685800" lvl="1" indent="-342900">
              <a:spcAft>
                <a:spcPts val="600"/>
              </a:spcAft>
              <a:buFont typeface="Wingdings" panose="05000000000000000000" pitchFamily="2" charset="2"/>
              <a:buChar char="Ø"/>
            </a:pPr>
            <a:r>
              <a:rPr lang="en-US" altLang="zh-TW" sz="1600" dirty="0">
                <a:solidFill>
                  <a:srgbClr val="000000"/>
                </a:solidFill>
                <a:latin typeface="+mn-ea"/>
                <a:ea typeface="+mn-ea"/>
                <a:sym typeface="DotumChe" pitchFamily="49" charset="-127"/>
              </a:rPr>
              <a:t>Over-Sampling</a:t>
            </a:r>
          </a:p>
          <a:p>
            <a:pPr>
              <a:spcAft>
                <a:spcPts val="600"/>
              </a:spcAft>
            </a:pPr>
            <a:r>
              <a:rPr lang="en-US" altLang="zh-TW" sz="1600" dirty="0">
                <a:solidFill>
                  <a:srgbClr val="000000"/>
                </a:solidFill>
                <a:latin typeface="+mn-ea"/>
                <a:ea typeface="+mn-ea"/>
                <a:sym typeface="DotumChe" pitchFamily="49" charset="-127"/>
              </a:rPr>
              <a:t>	</a:t>
            </a:r>
            <a:r>
              <a:rPr lang="en-US" altLang="zh-TW" sz="1600" dirty="0" err="1">
                <a:solidFill>
                  <a:srgbClr val="000000"/>
                </a:solidFill>
                <a:latin typeface="+mn-ea"/>
                <a:ea typeface="+mn-ea"/>
                <a:sym typeface="DotumChe" pitchFamily="49" charset="-127"/>
              </a:rPr>
              <a:t>Subtraining</a:t>
            </a:r>
            <a:r>
              <a:rPr lang="zh-TW" altLang="en-US" sz="1600" dirty="0">
                <a:solidFill>
                  <a:srgbClr val="000000"/>
                </a:solidFill>
                <a:latin typeface="+mn-ea"/>
                <a:ea typeface="+mn-ea"/>
                <a:sym typeface="DotumChe" pitchFamily="49" charset="-127"/>
              </a:rPr>
              <a:t> </a:t>
            </a:r>
            <a:r>
              <a:rPr lang="en-US" altLang="zh-TW" sz="1600" dirty="0">
                <a:solidFill>
                  <a:srgbClr val="000000"/>
                </a:solidFill>
                <a:latin typeface="+mn-ea"/>
                <a:ea typeface="+mn-ea"/>
                <a:sym typeface="DotumChe" pitchFamily="49" charset="-127"/>
              </a:rPr>
              <a:t>set: 457950, validation set: 27677, testing set: 30752</a:t>
            </a:r>
          </a:p>
        </p:txBody>
      </p:sp>
      <p:sp>
        <p:nvSpPr>
          <p:cNvPr id="10" name="矩形 47">
            <a:extLst>
              <a:ext uri="{FF2B5EF4-FFF2-40B4-BE49-F238E27FC236}">
                <a16:creationId xmlns:a16="http://schemas.microsoft.com/office/drawing/2014/main" id="{38DBD6F9-098F-45C7-BEEA-BF0194C04315}"/>
              </a:ext>
            </a:extLst>
          </p:cNvPr>
          <p:cNvSpPr>
            <a:spLocks noChangeArrowheads="1"/>
          </p:cNvSpPr>
          <p:nvPr/>
        </p:nvSpPr>
        <p:spPr bwMode="auto">
          <a:xfrm>
            <a:off x="396242" y="1093333"/>
            <a:ext cx="3199850" cy="36933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1800" dirty="0">
                <a:solidFill>
                  <a:schemeClr val="bg1"/>
                </a:solidFill>
                <a:latin typeface="+mn-ea"/>
                <a:ea typeface="+mn-ea"/>
                <a:sym typeface="DotumChe" pitchFamily="49" charset="-127"/>
              </a:rPr>
              <a:t>處理 </a:t>
            </a:r>
            <a:r>
              <a:rPr lang="en-US" altLang="zh-TW" sz="1800" dirty="0">
                <a:solidFill>
                  <a:schemeClr val="bg1"/>
                </a:solidFill>
                <a:latin typeface="+mn-ea"/>
                <a:ea typeface="+mn-ea"/>
                <a:sym typeface="DotumChe" pitchFamily="49" charset="-127"/>
              </a:rPr>
              <a:t>Data Imbalance </a:t>
            </a:r>
            <a:r>
              <a:rPr lang="zh-TW" altLang="en-US" sz="1800" dirty="0">
                <a:solidFill>
                  <a:schemeClr val="bg1"/>
                </a:solidFill>
                <a:latin typeface="+mn-ea"/>
                <a:ea typeface="+mn-ea"/>
                <a:sym typeface="DotumChe" pitchFamily="49" charset="-127"/>
              </a:rPr>
              <a:t>的問題</a:t>
            </a:r>
          </a:p>
        </p:txBody>
      </p:sp>
    </p:spTree>
    <p:extLst>
      <p:ext uri="{BB962C8B-B14F-4D97-AF65-F5344CB8AC3E}">
        <p14:creationId xmlns:p14="http://schemas.microsoft.com/office/powerpoint/2010/main" val="1207131855"/>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37890" name="Picture 2" descr="https://lh6.googleusercontent.com/K-zm0-CV5S7Q4crtH08bCbr252yILhANvq6RV0JtWiAoY011XEp1IE8nKr8DyHFwcsp-507DFWULvglbxZzd9TrpIS9J8rQsT9G28S-h3fPvESlPqmCouOlbgc2FZQhCCN4_">
            <a:extLst>
              <a:ext uri="{FF2B5EF4-FFF2-40B4-BE49-F238E27FC236}">
                <a16:creationId xmlns:a16="http://schemas.microsoft.com/office/drawing/2014/main" id="{DE10422D-D9C0-4ECC-AB0E-191B1BB1D9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907760"/>
            <a:ext cx="3689581" cy="2599313"/>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s://lh3.googleusercontent.com/5y6zB7UHKlz9mVRKCF3UHDdcSf5yIT4Fwo3YrcJ_if3ziMEZ7ZDrg9-TpXaqNeXLzosND3_50yX0vZg-DIJXydmKhR7K5RvcVDO0uptsB0lfBQSqCDQ8fvGKksBExnAEmmh7">
            <a:extLst>
              <a:ext uri="{FF2B5EF4-FFF2-40B4-BE49-F238E27FC236}">
                <a16:creationId xmlns:a16="http://schemas.microsoft.com/office/drawing/2014/main" id="{F5093EFB-378B-4100-9B57-131C2AEC2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6266" y="1907760"/>
            <a:ext cx="3966793" cy="262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9494"/>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6866" name="Picture 2" descr="https://lh5.googleusercontent.com/x7f-NeQGJkkU-6x4KiRpoaGkwXoLStxTO0crlvFWYJ3ZNd0u6y8BYHBzGnPiijMeWzmhCl8vG86oJCZ1m8GXD9kwSHr2ipnt6sIR-vOgxgjMkgXPtmKL1L74Wo2ZC0K9xi3U">
            <a:extLst>
              <a:ext uri="{FF2B5EF4-FFF2-40B4-BE49-F238E27FC236}">
                <a16:creationId xmlns:a16="http://schemas.microsoft.com/office/drawing/2014/main" id="{9C5A6D63-DDD9-4C4E-A680-2892DE261E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20887"/>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5842" name="Picture 2" descr="https://lh3.googleusercontent.com/s5xuT8VzjefSLyreTEdbFF3zXDxJF2masJrHvKQIwJHp467Qg7SB2uwDemCnM4oTYTA5vejyZRYl1WXbaEn0WxXs_r2Gs2H722U3Xbb_JLZzCFtd3Wo7v37x43YvVeXKfu0W">
            <a:extLst>
              <a:ext uri="{FF2B5EF4-FFF2-40B4-BE49-F238E27FC236}">
                <a16:creationId xmlns:a16="http://schemas.microsoft.com/office/drawing/2014/main" id="{C17E9B72-09A6-4F8A-8DD3-C83BD04F4E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2622"/>
            <a:ext cx="2921291" cy="3200874"/>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s://lh4.googleusercontent.com/W6EYv51ksRieZeJw0NzJSeDh5z_bCCjw_HYZnpStuneEHIGmjTcPjpC8Uu30XElzML3f2umVwpDcU-fOy_xg7yZIEN9Wlzm-FbKluroeusbc-grXXqtWO83I_v3tuBuhXVVV">
            <a:extLst>
              <a:ext uri="{FF2B5EF4-FFF2-40B4-BE49-F238E27FC236}">
                <a16:creationId xmlns:a16="http://schemas.microsoft.com/office/drawing/2014/main" id="{456DC08B-CCE3-4834-AC2C-4B931DC882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704" y="1905001"/>
            <a:ext cx="4072502" cy="269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274089"/>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4818" name="Picture 2" descr="https://lh6.googleusercontent.com/w7PQ6MzUR4XdAIzV8CZihTx60DzFGiK9ct-R04CXR7agQdJJpJHXefdiPSpKMtKxbRJAhtbCQCV9jQO57_e8w9zIRjhGzaa0xe7u9v_29eRXcm4IzvhohFlVRQ3VcLtOWOi3">
            <a:extLst>
              <a:ext uri="{FF2B5EF4-FFF2-40B4-BE49-F238E27FC236}">
                <a16:creationId xmlns:a16="http://schemas.microsoft.com/office/drawing/2014/main" id="{B3F8972A-A591-4696-9E03-9B1690B7A7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221845"/>
            <a:ext cx="5718175" cy="3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88489"/>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3794" name="Picture 2" descr="https://lh6.googleusercontent.com/4CHGcTHwhPkj5hh9vg_ImB8Ho7mlYjxSz8StYQQE_q75hj1NaaXBoZpnZv7TOuJv57CsmNgyQMbQKYTlUr7zyN1FRrxMS93ftVLrK4881dY9HZIVny36yTCBBQ9I7xu8V6Ib">
            <a:extLst>
              <a:ext uri="{FF2B5EF4-FFF2-40B4-BE49-F238E27FC236}">
                <a16:creationId xmlns:a16="http://schemas.microsoft.com/office/drawing/2014/main" id="{25DE1C6B-4EBE-49DD-815F-810DC53205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3520"/>
            <a:ext cx="2987718" cy="327365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s://lh6.googleusercontent.com/wv9PYi_2jEKYEVAwt0dvIWhlWU4TvnlOoEUK1j5bjnVSZHBNK15PmF3XaQB_jMbaad1o408qv2rtuzGsutlIdzfjeBHFVGPoAAh3-WhiGtaZ1kcPkkDE4_qVYQzdcaK438jG">
            <a:extLst>
              <a:ext uri="{FF2B5EF4-FFF2-40B4-BE49-F238E27FC236}">
                <a16:creationId xmlns:a16="http://schemas.microsoft.com/office/drawing/2014/main" id="{70F99C69-EE9C-4B8E-956D-6249D9CF18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435" y="1905001"/>
            <a:ext cx="4138946" cy="27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52688"/>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919129" y="1166461"/>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pic>
        <p:nvPicPr>
          <p:cNvPr id="6146" name="Picture 2" descr="https://lh6.googleusercontent.com/B71Ng9vFZ1mMuKEurhZP9I1gDZ5nkuRfl_Csvk19YS8KeK9_YaYVWsoEAmf-KXsy40gN_9KmsKS0gStl7JnP9cTI83-xKwnU_lKQ6sMjw5Y6cqcbkV0hhFZlfJTFKcr4A-TP">
            <a:extLst>
              <a:ext uri="{FF2B5EF4-FFF2-40B4-BE49-F238E27FC236}">
                <a16:creationId xmlns:a16="http://schemas.microsoft.com/office/drawing/2014/main" id="{1725B6E3-B307-4A20-9090-55E923C4B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08" y="1239580"/>
            <a:ext cx="4672984" cy="350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44506"/>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122" name="Picture 2" descr="https://lh3.googleusercontent.com/H6uMXkvJvYSswT4FOEFtKc49H6-D5-P60FMfuqHkcC37Dt_pdzmKzF5WVuvj3bcl4DxpwUGOFxDRlOuq-Qza-zhEMCfU-BaOxVKe2WZQxwFq4GBd_JPBI-miPIJDwnqQMrvh">
            <a:extLst>
              <a:ext uri="{FF2B5EF4-FFF2-40B4-BE49-F238E27FC236}">
                <a16:creationId xmlns:a16="http://schemas.microsoft.com/office/drawing/2014/main" id="{385C754B-2C59-407B-8E84-669C1437D9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404" y="1112147"/>
            <a:ext cx="5837237" cy="389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82279"/>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098" name="Picture 2" descr="https://lh4.googleusercontent.com/u0JnclV_0A1e4XOiiI15jbAFCCC72oiTLRKBNxIUACx7LT0ft-84_w9Viped7qdPuMUmkJavuHKZEx0fSZ3VAOzLql147xCvYnrKXT6l4sNcjTbAW44pYkbuF7iUFdJwJatC">
            <a:extLst>
              <a:ext uri="{FF2B5EF4-FFF2-40B4-BE49-F238E27FC236}">
                <a16:creationId xmlns:a16="http://schemas.microsoft.com/office/drawing/2014/main" id="{10983CE1-2F6A-4F09-BBB5-89F878A288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382" y="1429965"/>
            <a:ext cx="3351871" cy="33518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btik4k38dScfoiv52hBQa3db7oKiQ3Gz2VbtoCi1CO3joCxt7uXDRC468ZGOeAufuGypMXqeBREJn5_feJJsvtdhfOP3FouM7gCe_oblY5xTWOpTK0H0V14W8DTZJBUsiTs9">
            <a:extLst>
              <a:ext uri="{FF2B5EF4-FFF2-40B4-BE49-F238E27FC236}">
                <a16:creationId xmlns:a16="http://schemas.microsoft.com/office/drawing/2014/main" id="{1053B6EA-3159-4D79-AF7F-E3C74764A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148" y="1905001"/>
            <a:ext cx="4114800" cy="274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30071"/>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9843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2820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43010" name="Picture 2" descr="https://lh4.googleusercontent.com/yo-mvQn_knh_BR3HAjmORng91Lil6-QKakDH1v6sef1DlOzy4HpNV9MU12FOC2Br79YDcDXjmTsOT4ZnQRMNqt5PDTdywnW8HysgadJlFODmNQ9cMtovN8YE4Ide8NgadW7j">
            <a:extLst>
              <a:ext uri="{FF2B5EF4-FFF2-40B4-BE49-F238E27FC236}">
                <a16:creationId xmlns:a16="http://schemas.microsoft.com/office/drawing/2014/main" id="{2E32F372-DC82-4F68-967A-D993DAA6C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46" y="1600807"/>
            <a:ext cx="4195303" cy="279802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s://lh6.googleusercontent.com/fhjNQzLEW80inofnNEbDSSCCKnkIGqGa9PczlNhubAQP6HWN_0aJLqt7_P26xqh0xe6vGQuKd_W2pxlch2yWSEmN8Y_ee1mMUaqErROa7YymIy_yRR-37IpMHbqNSfdotKw7">
            <a:extLst>
              <a:ext uri="{FF2B5EF4-FFF2-40B4-BE49-F238E27FC236}">
                <a16:creationId xmlns:a16="http://schemas.microsoft.com/office/drawing/2014/main" id="{72A64E4D-3C6E-4907-AFD4-D9357F51E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806" y="1826937"/>
            <a:ext cx="3955375" cy="263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97971"/>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1986" name="Picture 2" descr="https://lh4.googleusercontent.com/EvNdR3iDA6wa5BA9Gn0Luet3_hByDKmIN2cujPyIo8v3E9urrkZv1vjofgef_Dkww3y9sV8Xtf4qn-m6woUhHFa5Gc2Uqo8WfgWQlyNOuRDL_Fxommew2v5l6GCrPYoeOXJb">
            <a:extLst>
              <a:ext uri="{FF2B5EF4-FFF2-40B4-BE49-F238E27FC236}">
                <a16:creationId xmlns:a16="http://schemas.microsoft.com/office/drawing/2014/main" id="{2300A329-41C3-4169-B4DB-8631D5724A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002" y="1139822"/>
            <a:ext cx="5768657" cy="384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6167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712240"/>
            <a:ext cx="742187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將 </a:t>
            </a:r>
            <a:r>
              <a:rPr lang="en-US" altLang="zh-TW" sz="1600" dirty="0">
                <a:solidFill>
                  <a:srgbClr val="000000"/>
                </a:solidFill>
                <a:latin typeface="+mn-ea"/>
                <a:ea typeface="+mn-ea"/>
                <a:sym typeface="DotumChe" pitchFamily="49" charset="-127"/>
              </a:rPr>
              <a:t>target = 0 </a:t>
            </a:r>
            <a:r>
              <a:rPr lang="zh-TW" altLang="en-US" sz="1600" dirty="0">
                <a:solidFill>
                  <a:srgbClr val="000000"/>
                </a:solidFill>
                <a:latin typeface="+mn-ea"/>
                <a:ea typeface="+mn-ea"/>
                <a:sym typeface="DotumChe" pitchFamily="49" charset="-127"/>
              </a:rPr>
              <a:t>和 </a:t>
            </a:r>
            <a:r>
              <a:rPr lang="en-US" altLang="zh-TW" sz="1600" dirty="0">
                <a:solidFill>
                  <a:srgbClr val="000000"/>
                </a:solidFill>
                <a:latin typeface="+mn-ea"/>
                <a:ea typeface="+mn-ea"/>
                <a:sym typeface="DotumChe" pitchFamily="49" charset="-127"/>
              </a:rPr>
              <a:t>target = 1 </a:t>
            </a:r>
            <a:r>
              <a:rPr lang="zh-TW" altLang="en-US" sz="1600" dirty="0">
                <a:solidFill>
                  <a:srgbClr val="000000"/>
                </a:solidFill>
                <a:latin typeface="+mn-ea"/>
                <a:ea typeface="+mn-ea"/>
                <a:sym typeface="DotumChe" pitchFamily="49" charset="-127"/>
              </a:rPr>
              <a:t>的資料分開</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各自切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(67.5%), validation (22.5%), testing set (10%)</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將 </a:t>
            </a:r>
            <a:r>
              <a:rPr lang="en-US" altLang="zh-TW" sz="1600" dirty="0">
                <a:solidFill>
                  <a:srgbClr val="000000"/>
                </a:solidFill>
                <a:latin typeface="+mn-ea"/>
                <a:ea typeface="+mn-ea"/>
                <a:sym typeface="DotumChe" pitchFamily="49" charset="-127"/>
              </a:rPr>
              <a:t>target = 1 </a:t>
            </a:r>
            <a:r>
              <a:rPr lang="zh-TW" altLang="en-US" sz="1600" dirty="0">
                <a:solidFill>
                  <a:srgbClr val="000000"/>
                </a:solidFill>
                <a:latin typeface="+mn-ea"/>
                <a:ea typeface="+mn-ea"/>
                <a:sym typeface="DotumChe" pitchFamily="49" charset="-127"/>
              </a:rPr>
              <a:t>的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over sampling</a:t>
            </a:r>
          </a:p>
        </p:txBody>
      </p:sp>
      <p:sp>
        <p:nvSpPr>
          <p:cNvPr id="10" name="矩形 47">
            <a:extLst>
              <a:ext uri="{FF2B5EF4-FFF2-40B4-BE49-F238E27FC236}">
                <a16:creationId xmlns:a16="http://schemas.microsoft.com/office/drawing/2014/main" id="{38DBD6F9-098F-45C7-BEEA-BF0194C04315}"/>
              </a:ext>
            </a:extLst>
          </p:cNvPr>
          <p:cNvSpPr>
            <a:spLocks noChangeArrowheads="1"/>
          </p:cNvSpPr>
          <p:nvPr/>
        </p:nvSpPr>
        <p:spPr bwMode="auto">
          <a:xfrm>
            <a:off x="396242" y="1093333"/>
            <a:ext cx="5176545" cy="36933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1800" dirty="0">
                <a:solidFill>
                  <a:schemeClr val="bg1"/>
                </a:solidFill>
                <a:latin typeface="+mn-ea"/>
                <a:ea typeface="+mn-ea"/>
                <a:sym typeface="DotumChe" pitchFamily="49" charset="-127"/>
              </a:rPr>
              <a:t>處理 </a:t>
            </a:r>
            <a:r>
              <a:rPr lang="en-US" altLang="zh-TW" sz="1800" dirty="0">
                <a:solidFill>
                  <a:schemeClr val="bg1"/>
                </a:solidFill>
                <a:latin typeface="+mn-ea"/>
                <a:ea typeface="+mn-ea"/>
                <a:sym typeface="DotumChe" pitchFamily="49" charset="-127"/>
              </a:rPr>
              <a:t>Data Imbalance </a:t>
            </a:r>
            <a:r>
              <a:rPr lang="zh-TW" altLang="en-US" sz="1800" dirty="0">
                <a:solidFill>
                  <a:schemeClr val="bg1"/>
                </a:solidFill>
                <a:latin typeface="+mn-ea"/>
                <a:ea typeface="+mn-ea"/>
                <a:sym typeface="DotumChe" pitchFamily="49" charset="-127"/>
              </a:rPr>
              <a:t>的問題 </a:t>
            </a:r>
            <a:r>
              <a:rPr lang="en-US" altLang="zh-TW" sz="1800" dirty="0">
                <a:solidFill>
                  <a:schemeClr val="bg1"/>
                </a:solidFill>
                <a:latin typeface="+mn-ea"/>
                <a:ea typeface="+mn-ea"/>
                <a:sym typeface="DotumChe" pitchFamily="49" charset="-127"/>
              </a:rPr>
              <a:t>--- Oversampling</a:t>
            </a:r>
            <a:endParaRPr lang="zh-TW" altLang="en-US" sz="1800" dirty="0">
              <a:solidFill>
                <a:schemeClr val="bg1"/>
              </a:solidFill>
              <a:latin typeface="+mn-ea"/>
              <a:ea typeface="+mn-ea"/>
              <a:sym typeface="DotumChe" pitchFamily="49" charset="-127"/>
            </a:endParaRPr>
          </a:p>
        </p:txBody>
      </p:sp>
    </p:spTree>
    <p:extLst>
      <p:ext uri="{BB962C8B-B14F-4D97-AF65-F5344CB8AC3E}">
        <p14:creationId xmlns:p14="http://schemas.microsoft.com/office/powerpoint/2010/main" val="1593216470"/>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0962" name="Picture 2" descr="https://lh4.googleusercontent.com/fea6RqJOSa0HIg8GAWGpP3pJh65PG9-Na6xijzqUPhq9po_Ntz9BO3V-6KK_cYF4QihujwADa6vkXQr4GWcO1LPlXOGLwnWkw_SxkYd4GoU8l4-VvHJVr9m0pTczMAXAzdUj">
            <a:extLst>
              <a:ext uri="{FF2B5EF4-FFF2-40B4-BE49-F238E27FC236}">
                <a16:creationId xmlns:a16="http://schemas.microsoft.com/office/drawing/2014/main" id="{3AB5B4BD-AB24-47AB-B53C-310D7C954D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69" y="1546572"/>
            <a:ext cx="3145599" cy="3145599"/>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s://lh5.googleusercontent.com/DhNUF7UA1No_VS1zRIIpHwNT47QqbMAA4HyG2MFhjDZXoQ-5FbAaD1uYj5MFd5uelxiZP5PZYtshWVQl3cjyswziSP0qBc3fmRRgas22D2q0Zg5A6cT9H_7Y0k3i5QYM-Vgi">
            <a:extLst>
              <a:ext uri="{FF2B5EF4-FFF2-40B4-BE49-F238E27FC236}">
                <a16:creationId xmlns:a16="http://schemas.microsoft.com/office/drawing/2014/main" id="{3C9F8E3C-136B-4382-BA6E-8FB2793829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9678" y="1905001"/>
            <a:ext cx="4081153" cy="2628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91043"/>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9938" name="Picture 2" descr="https://lh5.googleusercontent.com/i55pXpsohij-vVsE9UjmyMm8fjD-pDcHDUiIv51PucMUBgxYIjtw2gIoA3llww_SvuBv1ULb0nRpT4rBiEkjWBDBhY9EXulR-IXfiz3BiNNw0y3e2CHwQeDhcLEu_48bpdas">
            <a:extLst>
              <a:ext uri="{FF2B5EF4-FFF2-40B4-BE49-F238E27FC236}">
                <a16:creationId xmlns:a16="http://schemas.microsoft.com/office/drawing/2014/main" id="{6EB3606B-1AAD-4DFE-B5E6-02E3485020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648" y="1112147"/>
            <a:ext cx="5917155"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52993"/>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8914" name="Picture 2" descr="https://lh4.googleusercontent.com/pvfALzf1DXfH3dhZh8WcrbYxlf6-3xJd67OtcimHaFIW48kVCrS_kCpxR5cVFpuDIu0gM_Ga4l8V8Ky9swD91v4fXUzPrMjq-3n3ieO0qSuF0hjptKTLVKxBofWmkAS9a3Ou">
            <a:extLst>
              <a:ext uri="{FF2B5EF4-FFF2-40B4-BE49-F238E27FC236}">
                <a16:creationId xmlns:a16="http://schemas.microsoft.com/office/drawing/2014/main" id="{5C403B25-26F2-4500-85E9-49E58C702C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470465"/>
            <a:ext cx="3178438" cy="317843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lh5.googleusercontent.com/UhgQoNt6vOsuHCZxP3mCXb6e3TskFPPOiI520zYfScvnIqtCIJyMHY7Tm5GWDNFM6CO56Lu3SkIfMcL-0H5jSMexuHSRJ5qY30C0hS4bYafZGTYAK0XDl0dAUbtLHQFA4w0R">
            <a:extLst>
              <a:ext uri="{FF2B5EF4-FFF2-40B4-BE49-F238E27FC236}">
                <a16:creationId xmlns:a16="http://schemas.microsoft.com/office/drawing/2014/main" id="{A5A1D872-61F1-414E-9AC3-EFFE024D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85166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43408"/>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48130" name="Picture 2" descr="https://lh3.googleusercontent.com/YROmW1wI4EZ2Hi6m7bMxkLXbBA3lbe4oDl8UzGbILs429pujaFFmk3PzmcOO5whkCoC4R0AyL-WMSManTyHRGQT2fmAQ9MYKl_rEq-pQfEhjvtXlihaFIaWauUObONkoZO7n">
            <a:extLst>
              <a:ext uri="{FF2B5EF4-FFF2-40B4-BE49-F238E27FC236}">
                <a16:creationId xmlns:a16="http://schemas.microsoft.com/office/drawing/2014/main" id="{96BD39E9-E350-445F-8AE3-354B7889E4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842177"/>
            <a:ext cx="3689581" cy="2599313"/>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s://lh4.googleusercontent.com/-K0oWctZHBXrxRvonEsGhTJNrUwK69HB0QYnKPJqTjokCAD4rnrCNVfhutGXOovFYdC7_WqAzTZtU7_qmhDbM8aNCCiojXPXBIwcrZSs5BGld_j2aLd4kBcBRT_NXIaWA2sj">
            <a:extLst>
              <a:ext uri="{FF2B5EF4-FFF2-40B4-BE49-F238E27FC236}">
                <a16:creationId xmlns:a16="http://schemas.microsoft.com/office/drawing/2014/main" id="{50DD0887-BCDA-45D7-877D-A630244352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3920" y="1830362"/>
            <a:ext cx="4049140" cy="267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335358"/>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7106" name="Picture 2" descr="https://lh3.googleusercontent.com/-0UHuiRE853JUOAYRhcD3tUF8D8mwbXN5iTWpTMkBsv72V84bzCRRDjAnwO-_vb4AZU3t4Fr4Hi7z-GAsJEtWbOhwHej9302vo7nDQt5wNs9FXADW5_R-ut_tNGUlwxt77eR">
            <a:extLst>
              <a:ext uri="{FF2B5EF4-FFF2-40B4-BE49-F238E27FC236}">
                <a16:creationId xmlns:a16="http://schemas.microsoft.com/office/drawing/2014/main" id="{80F17AF6-467F-443E-AB1A-B556E89636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4"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14366"/>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6082" name="Picture 2" descr="https://lh5.googleusercontent.com/9pUY78purX3YQvp-5bmj9lF8R21RMMRlWu2x8VkeWWpYbE2QnKRmptQOhThp5_V8Fo9iwp6f-l3Q9YcD2vQLHg3b5VdzqV5Vf_qiFnMO7xOEA-9v-AWAIr5l-KeD4soENhNd">
            <a:extLst>
              <a:ext uri="{FF2B5EF4-FFF2-40B4-BE49-F238E27FC236}">
                <a16:creationId xmlns:a16="http://schemas.microsoft.com/office/drawing/2014/main" id="{E0DF834E-D232-4F24-8032-F2E0016F7B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2622"/>
            <a:ext cx="2921291" cy="3200874"/>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https://lh5.googleusercontent.com/_9-w3_E70iAQGI6XJ8b84aI5eQpalqAc-MK_TY6c3hr3iuy9IsaR_NWHH30Z1iWu137J3EwHq89-_gY3p2BxfPqrURf2Cy0U8rsQ3vs1r5hekgYl3Gzz5Mwvx9lAIkIuJuUD">
            <a:extLst>
              <a:ext uri="{FF2B5EF4-FFF2-40B4-BE49-F238E27FC236}">
                <a16:creationId xmlns:a16="http://schemas.microsoft.com/office/drawing/2014/main" id="{3DDB73BA-EF74-4910-BB82-2F289C3C53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0657" y="1905001"/>
            <a:ext cx="4072502" cy="269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48152"/>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5058" name="Picture 2" descr="https://lh3.googleusercontent.com/fcIWD2-WnsANMmMKTPLR7ZBwackxi-3EPqoGCaqzyr_cS7j4PQJd1THEpKxhHSBIvyPlwqiO7ya5A2xHrKI34PO_tg-Ir9lrSK6v9XXXzVRz6zSxy69tBEDI6DAtG3BJNuhj">
            <a:extLst>
              <a:ext uri="{FF2B5EF4-FFF2-40B4-BE49-F238E27FC236}">
                <a16:creationId xmlns:a16="http://schemas.microsoft.com/office/drawing/2014/main" id="{327A3AFB-19AB-47B2-AE01-1701F3720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6" cy="3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1211"/>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4034" name="Picture 2" descr="https://lh4.googleusercontent.com/kidRVG9QmuqIye6Zj2L1MlGcgncpWpzv5slpqpGB5MiwGDs2ZLFJ9CLS2rJjR0Qr6Ithprmcp3_4VN8XNEDjeqzw6lsxFfI3CksM6QQf-jF_8ng7KaxDERmzCB6hcOI0TciH">
            <a:extLst>
              <a:ext uri="{FF2B5EF4-FFF2-40B4-BE49-F238E27FC236}">
                <a16:creationId xmlns:a16="http://schemas.microsoft.com/office/drawing/2014/main" id="{CA1DED28-9923-4C20-BA0C-944A499517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70659"/>
            <a:ext cx="2987718" cy="3273659"/>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lh5.googleusercontent.com/-s85wduG2D5tVAGVfectkurV0ESAPHIFYV9KBs_f2UMz4MmgRZ1RrgMdEmA2351MTLNaPfhsmgsWbrk3wEEHnFR30aVCdbal7ao-7EioW109BAf6t1GYUvCAtlEyK7z1lo6i">
            <a:extLst>
              <a:ext uri="{FF2B5EF4-FFF2-40B4-BE49-F238E27FC236}">
                <a16:creationId xmlns:a16="http://schemas.microsoft.com/office/drawing/2014/main" id="{1BBB73A8-284D-4961-BF63-DC0506ABB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480" y="1832073"/>
            <a:ext cx="4300855" cy="284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92803"/>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Random Forest</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53250" name="Picture 2" descr="https://lh6.googleusercontent.com/ihJe7zlYyOfNXKNRk4kiMqhR9EBzW2Dh8IgN8n6dUcKIJGFtx4SlX7Oo6_k1oP27jzOxb2GC570Cp0TEa-Vip8GnGqF-xisQFDpTlHraL0bw8DfbXJ9nwyOeWTM6i9aSswuK">
            <a:extLst>
              <a:ext uri="{FF2B5EF4-FFF2-40B4-BE49-F238E27FC236}">
                <a16:creationId xmlns:a16="http://schemas.microsoft.com/office/drawing/2014/main" id="{3DDC4DEF-B985-4D74-B161-85B1AFD8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5" y="1842177"/>
            <a:ext cx="3689582" cy="2638249"/>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https://lh4.googleusercontent.com/5WXKs2bpFfIYyIbOIM-MYnyzntispe_N-GsLS30W2SVpGIwxh0iQ5nfqBZJROK7ZuouXSh-EFW3M3g7Pr4xrFl1-QDtlIAs1YsXGBWyHUHzzgLEPocd7M9XJ3mTd401mpHCS">
            <a:extLst>
              <a:ext uri="{FF2B5EF4-FFF2-40B4-BE49-F238E27FC236}">
                <a16:creationId xmlns:a16="http://schemas.microsoft.com/office/drawing/2014/main" id="{55862644-4552-4A94-9798-3204F3AAD6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0581" y="1826937"/>
            <a:ext cx="4071218" cy="268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94979"/>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a:t>
            </a:r>
            <a:r>
              <a:rPr lang="en-US" altLang="zh-TW" sz="2400" b="1" dirty="0">
                <a:solidFill>
                  <a:srgbClr val="004D6C"/>
                </a:solidFill>
                <a:latin typeface="+mn-ea"/>
                <a:ea typeface="+mn-ea"/>
                <a:sym typeface="DotumChe" pitchFamily="49" charset="-127"/>
              </a:rPr>
              <a:t>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2226"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7C91B195-1F36-49E3-B5FF-65755D420F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99" y="1170302"/>
            <a:ext cx="6194741" cy="387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7005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1735069"/>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2151" y="-57161"/>
              <a:ext cx="511739"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預測方法</a:t>
              </a:r>
              <a:endParaRPr lang="en-US" altLang="zh-TW" sz="2000" dirty="0">
                <a:solidFill>
                  <a:srgbClr val="000000"/>
                </a:solidFill>
                <a:ea typeface="微软雅黑" pitchFamily="34" charset="-122"/>
              </a:endParaRPr>
            </a:p>
          </p:txBody>
        </p:sp>
      </p:grpSp>
      <p:grpSp>
        <p:nvGrpSpPr>
          <p:cNvPr id="6178" name="Group 34"/>
          <p:cNvGrpSpPr>
            <a:grpSpLocks/>
          </p:cNvGrpSpPr>
          <p:nvPr/>
        </p:nvGrpSpPr>
        <p:grpSpPr bwMode="auto">
          <a:xfrm>
            <a:off x="2660281" y="1958458"/>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91031524"/>
      </p:ext>
    </p:extLst>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51202"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F02602DD-D690-44CC-9698-DD7C935856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48" y="1552201"/>
            <a:ext cx="2949575" cy="3091758"/>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lh5.googleusercontent.com/XkuZUWj4iIE54w4JYpUK-V0fSp54MhKCrmZG8-KaKV-NmcAO5OYx4sb2IO28iZuqacg8UgpvC8XgqrZnFbKmmMXH4XKS-XZrDiwKad8vPeJoUeteAhEHSyBOzk12VGVnGh_h">
            <a:extLst>
              <a:ext uri="{FF2B5EF4-FFF2-40B4-BE49-F238E27FC236}">
                <a16:creationId xmlns:a16="http://schemas.microsoft.com/office/drawing/2014/main" id="{EEB8F85F-0A8F-4A7D-BC43-FF88B295B1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8305" y="1840437"/>
            <a:ext cx="4239895" cy="280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29686"/>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0178"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59D25F47-9981-4BE0-A2E8-8AEBD7AD01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19" y="1221845"/>
            <a:ext cx="6049961" cy="378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55361"/>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9154"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4CB778E2-0FF0-4C3F-B22F-AB45E3C33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226" y="1552201"/>
            <a:ext cx="2938102" cy="3079731"/>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s://lh3.googleusercontent.com/bO-pGLDlLnzchJTqvMYaMrs8HIsx5eKabi0LcmtInYaLwT4Cy0yjvV1953qZVBbT4DbofEhGVscnxEkD7e4u8GfP_hcTy2zzVMxwdgCtnnQKMFCV7IcPoFMYEnrzNY1vRNHG">
            <a:extLst>
              <a:ext uri="{FF2B5EF4-FFF2-40B4-BE49-F238E27FC236}">
                <a16:creationId xmlns:a16="http://schemas.microsoft.com/office/drawing/2014/main" id="{20E497DF-D6FB-4570-B0C2-26F3F3F31C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0829" y="1905001"/>
            <a:ext cx="4138945"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03367"/>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Pages>0</Pages>
  <Words>1750</Words>
  <Characters>0</Characters>
  <Application>Microsoft Office PowerPoint</Application>
  <DocSecurity>0</DocSecurity>
  <PresentationFormat>如螢幕大小 (16:9)</PresentationFormat>
  <Lines>0</Lines>
  <Paragraphs>603</Paragraphs>
  <Slides>92</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92</vt:i4>
      </vt:variant>
    </vt:vector>
  </HeadingPairs>
  <TitlesOfParts>
    <vt:vector size="102" baseType="lpstr">
      <vt:lpstr>DotumChe</vt:lpstr>
      <vt:lpstr>微软雅黑</vt:lpstr>
      <vt:lpstr>宋体</vt:lpstr>
      <vt:lpstr>新細明體</vt:lpstr>
      <vt:lpstr>Arial</vt:lpstr>
      <vt:lpstr>Calibri</vt:lpstr>
      <vt:lpstr>Calibri Light</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附錄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陳品妤</cp:lastModifiedBy>
  <cp:revision>192</cp:revision>
  <dcterms:created xsi:type="dcterms:W3CDTF">2014-04-14T22:42:00Z</dcterms:created>
  <dcterms:modified xsi:type="dcterms:W3CDTF">2020-12-31T02:25:56Z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